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3.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notesSlides/notesSlide15.xml" ContentType="application/vnd.openxmlformats-officedocument.presentationml.notesSlide+xml"/>
  <Override PartName="/ppt/tags/tag73.xml" ContentType="application/vnd.openxmlformats-officedocument.presentationml.tags+xml"/>
  <Override PartName="/ppt/notesSlides/notesSlide16.xml" ContentType="application/vnd.openxmlformats-officedocument.presentationml.notesSlide+xml"/>
  <Override PartName="/ppt/tags/tag74.xml" ContentType="application/vnd.openxmlformats-officedocument.presentationml.tags+xml"/>
  <Override PartName="/ppt/notesSlides/notesSlide17.xml" ContentType="application/vnd.openxmlformats-officedocument.presentationml.notesSlide+xml"/>
  <Override PartName="/ppt/tags/tag7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3.xml" ContentType="application/vnd.openxmlformats-officedocument.presentationml.notesSlide+xml"/>
  <Override PartName="/ppt/tags/tag83.xml" ContentType="application/vnd.openxmlformats-officedocument.presentationml.tags+xml"/>
  <Override PartName="/ppt/notesSlides/notesSlide2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6.xml" ContentType="application/vnd.openxmlformats-officedocument.presentationml.notesSlide+xml"/>
  <Override PartName="/ppt/tags/tag90.xml" ContentType="application/vnd.openxmlformats-officedocument.presentationml.tags+xml"/>
  <Override PartName="/ppt/notesSlides/notesSlide27.xml" ContentType="application/vnd.openxmlformats-officedocument.presentationml.notesSlide+xml"/>
  <Override PartName="/ppt/tags/tag91.xml" ContentType="application/vnd.openxmlformats-officedocument.presentationml.tags+xml"/>
  <Override PartName="/ppt/notesSlides/notesSlide28.xml" ContentType="application/vnd.openxmlformats-officedocument.presentationml.notesSlide+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717" r:id="rId2"/>
  </p:sldMasterIdLst>
  <p:notesMasterIdLst>
    <p:notesMasterId r:id="rId54"/>
  </p:notesMasterIdLst>
  <p:sldIdLst>
    <p:sldId id="417" r:id="rId3"/>
    <p:sldId id="509" r:id="rId4"/>
    <p:sldId id="510" r:id="rId5"/>
    <p:sldId id="419" r:id="rId6"/>
    <p:sldId id="422" r:id="rId7"/>
    <p:sldId id="423" r:id="rId8"/>
    <p:sldId id="508" r:id="rId9"/>
    <p:sldId id="505" r:id="rId10"/>
    <p:sldId id="506" r:id="rId11"/>
    <p:sldId id="484" r:id="rId12"/>
    <p:sldId id="427" r:id="rId13"/>
    <p:sldId id="485" r:id="rId14"/>
    <p:sldId id="428" r:id="rId15"/>
    <p:sldId id="507" r:id="rId16"/>
    <p:sldId id="495" r:id="rId17"/>
    <p:sldId id="511" r:id="rId18"/>
    <p:sldId id="431" r:id="rId19"/>
    <p:sldId id="438" r:id="rId20"/>
    <p:sldId id="496" r:id="rId21"/>
    <p:sldId id="444" r:id="rId22"/>
    <p:sldId id="455" r:id="rId23"/>
    <p:sldId id="441" r:id="rId24"/>
    <p:sldId id="448" r:id="rId25"/>
    <p:sldId id="446" r:id="rId26"/>
    <p:sldId id="493" r:id="rId27"/>
    <p:sldId id="492" r:id="rId28"/>
    <p:sldId id="451" r:id="rId29"/>
    <p:sldId id="450" r:id="rId30"/>
    <p:sldId id="486" r:id="rId31"/>
    <p:sldId id="489" r:id="rId32"/>
    <p:sldId id="487" r:id="rId33"/>
    <p:sldId id="488" r:id="rId34"/>
    <p:sldId id="490" r:id="rId35"/>
    <p:sldId id="494" r:id="rId36"/>
    <p:sldId id="449" r:id="rId37"/>
    <p:sldId id="457" r:id="rId38"/>
    <p:sldId id="514" r:id="rId39"/>
    <p:sldId id="458" r:id="rId40"/>
    <p:sldId id="459" r:id="rId41"/>
    <p:sldId id="499" r:id="rId42"/>
    <p:sldId id="460" r:id="rId43"/>
    <p:sldId id="498" r:id="rId44"/>
    <p:sldId id="500" r:id="rId45"/>
    <p:sldId id="515" r:id="rId46"/>
    <p:sldId id="464" r:id="rId47"/>
    <p:sldId id="461" r:id="rId48"/>
    <p:sldId id="467" r:id="rId49"/>
    <p:sldId id="468" r:id="rId50"/>
    <p:sldId id="462" r:id="rId51"/>
    <p:sldId id="512" r:id="rId52"/>
    <p:sldId id="420" r:id="rId53"/>
  </p:sldIdLst>
  <p:sldSz cx="9144000" cy="6858000" type="screen4x3"/>
  <p:notesSz cx="6858000" cy="9144000"/>
  <p:custDataLst>
    <p:tags r:id="rId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10">
          <p15:clr>
            <a:srgbClr val="A4A3A4"/>
          </p15:clr>
        </p15:guide>
        <p15:guide id="2" pos="29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5C2"/>
    <a:srgbClr val="CB13BE"/>
    <a:srgbClr val="D536C8"/>
    <a:srgbClr val="00B158"/>
    <a:srgbClr val="5BB6B7"/>
    <a:srgbClr val="A0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0947" autoAdjust="0"/>
  </p:normalViewPr>
  <p:slideViewPr>
    <p:cSldViewPr snapToGrid="0">
      <p:cViewPr varScale="1">
        <p:scale>
          <a:sx n="79" d="100"/>
          <a:sy n="79" d="100"/>
        </p:scale>
        <p:origin x="-690" y="-78"/>
      </p:cViewPr>
      <p:guideLst>
        <p:guide orient="horz" pos="2910"/>
        <p:guide pos="2958"/>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891D5B-3442-0646-847C-26CBA6745B34}" type="datetimeFigureOut">
              <a:rPr lang="en-US" smtClean="0"/>
              <a:pPr/>
              <a:t>6/3/2016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DE96F4-7F16-8045-9CD7-18F1B353FF60}" type="slidenum">
              <a:rPr lang="en-US" smtClean="0"/>
              <a:pPr/>
              <a:t>‹#›</a:t>
            </a:fld>
            <a:endParaRPr lang="en-US"/>
          </a:p>
        </p:txBody>
      </p:sp>
    </p:spTree>
    <p:extLst>
      <p:ext uri="{BB962C8B-B14F-4D97-AF65-F5344CB8AC3E}">
        <p14:creationId xmlns:p14="http://schemas.microsoft.com/office/powerpoint/2010/main" val="2552389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 https://</a:t>
            </a:r>
            <a:r>
              <a:rPr lang="en-US" dirty="0" err="1" smtClean="0"/>
              <a:t>upload.wikimedia.org</a:t>
            </a:r>
            <a:r>
              <a:rPr lang="en-US" dirty="0" smtClean="0"/>
              <a:t>/</a:t>
            </a:r>
            <a:r>
              <a:rPr lang="en-US" dirty="0" err="1" smtClean="0"/>
              <a:t>wikipedia</a:t>
            </a:r>
            <a:r>
              <a:rPr lang="en-US" dirty="0" smtClean="0"/>
              <a:t>/commons/f/</a:t>
            </a:r>
            <a:r>
              <a:rPr lang="en-US" dirty="0" err="1" smtClean="0"/>
              <a:t>ff</a:t>
            </a:r>
            <a:r>
              <a:rPr lang="en-US" dirty="0" smtClean="0"/>
              <a:t>/</a:t>
            </a:r>
            <a:r>
              <a:rPr lang="en-US" dirty="0" err="1" smtClean="0"/>
              <a:t>Screech_owl</a:t>
            </a:r>
            <a:r>
              <a:rPr lang="en-US" dirty="0" smtClean="0"/>
              <a:t>_(PSF).</a:t>
            </a:r>
            <a:r>
              <a:rPr lang="en-US" dirty="0" err="1" smtClean="0"/>
              <a:t>png</a:t>
            </a:r>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a:t>
            </a:fld>
            <a:endParaRPr lang="en-US"/>
          </a:p>
        </p:txBody>
      </p:sp>
    </p:spTree>
    <p:extLst>
      <p:ext uri="{BB962C8B-B14F-4D97-AF65-F5344CB8AC3E}">
        <p14:creationId xmlns:p14="http://schemas.microsoft.com/office/powerpoint/2010/main" val="2787735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 protégé file</a:t>
            </a:r>
            <a:r>
              <a:rPr lang="en-US" baseline="0" dirty="0" smtClean="0"/>
              <a:t> thing</a:t>
            </a:r>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22</a:t>
            </a:fld>
            <a:endParaRPr lang="en-US"/>
          </a:p>
        </p:txBody>
      </p:sp>
    </p:spTree>
    <p:extLst>
      <p:ext uri="{BB962C8B-B14F-4D97-AF65-F5344CB8AC3E}">
        <p14:creationId xmlns:p14="http://schemas.microsoft.com/office/powerpoint/2010/main" val="1887198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http://</a:t>
            </a:r>
            <a:r>
              <a:rPr lang="en-US" dirty="0" err="1" smtClean="0"/>
              <a:t>en.wikipedia.org</a:t>
            </a:r>
            <a:r>
              <a:rPr lang="en-US" dirty="0" smtClean="0"/>
              <a:t>/wiki/</a:t>
            </a:r>
            <a:r>
              <a:rPr lang="en-US" dirty="0" err="1" smtClean="0"/>
              <a:t>XML_namespace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EDE96F4-7F16-8045-9CD7-18F1B353FF60}" type="slidenum">
              <a:rPr lang="en-US" smtClean="0"/>
              <a:pPr/>
              <a:t>23</a:t>
            </a:fld>
            <a:endParaRPr lang="en-US"/>
          </a:p>
        </p:txBody>
      </p:sp>
    </p:spTree>
    <p:extLst>
      <p:ext uri="{BB962C8B-B14F-4D97-AF65-F5344CB8AC3E}">
        <p14:creationId xmlns:p14="http://schemas.microsoft.com/office/powerpoint/2010/main" val="1688161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24</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two declarations identify the namespace associated with this ontology. </a:t>
            </a:r>
          </a:p>
          <a:p>
            <a:r>
              <a:rPr lang="en-US" dirty="0" smtClean="0"/>
              <a:t>The first makes it the default namespace, stating that </a:t>
            </a:r>
            <a:r>
              <a:rPr lang="en-US" dirty="0" err="1" smtClean="0"/>
              <a:t>unprefixed</a:t>
            </a:r>
            <a:r>
              <a:rPr lang="en-US" dirty="0" smtClean="0"/>
              <a:t> qualified names refer to the current ontology. </a:t>
            </a:r>
          </a:p>
          <a:p>
            <a:r>
              <a:rPr lang="en-US" dirty="0" smtClean="0"/>
              <a:t>The second identifies identifies the base URI for this document (explained later). </a:t>
            </a:r>
          </a:p>
          <a:p>
            <a:endParaRPr lang="en-US" dirty="0" smtClean="0"/>
          </a:p>
          <a:p>
            <a:endParaRPr lang="en-US" dirty="0" smtClean="0"/>
          </a:p>
          <a:p>
            <a:r>
              <a:rPr lang="en-US" dirty="0" smtClean="0"/>
              <a:t>The fourth namespace declaration says that in this document, elements prefixed with owl: should be understood as referring to things drawn from the namespace called http://www.w3.org/2002/07/owl#. </a:t>
            </a:r>
          </a:p>
          <a:p>
            <a:r>
              <a:rPr lang="en-US" dirty="0" smtClean="0"/>
              <a:t>This is a conventional OWL declaration, used to introduce the OWL vocabulary.</a:t>
            </a:r>
          </a:p>
          <a:p>
            <a:endParaRPr lang="en-US" dirty="0" smtClean="0"/>
          </a:p>
          <a:p>
            <a:r>
              <a:rPr lang="en-US" dirty="0" smtClean="0"/>
              <a:t>OWL depends on constructs defined by RDF, RDFS, and XML Schema </a:t>
            </a:r>
            <a:r>
              <a:rPr lang="en-US" dirty="0" err="1" smtClean="0"/>
              <a:t>datatypes</a:t>
            </a:r>
            <a:r>
              <a:rPr lang="en-US" dirty="0" smtClean="0"/>
              <a:t>. </a:t>
            </a:r>
          </a:p>
          <a:p>
            <a:r>
              <a:rPr lang="en-US" dirty="0" smtClean="0"/>
              <a:t>In this document, the </a:t>
            </a:r>
            <a:r>
              <a:rPr lang="en-US" dirty="0" err="1" smtClean="0"/>
              <a:t>rdf</a:t>
            </a:r>
            <a:r>
              <a:rPr lang="en-US" dirty="0" smtClean="0"/>
              <a:t>: prefix refers to things drawn from the namespace called http://www.w3.org/1999/02/22-rdf-syntax-ns#. </a:t>
            </a:r>
          </a:p>
          <a:p>
            <a:r>
              <a:rPr lang="en-US" dirty="0" smtClean="0"/>
              <a:t>The next two namespace declarations make similar statements about the RDF Schema (</a:t>
            </a:r>
            <a:r>
              <a:rPr lang="en-US" dirty="0" err="1" smtClean="0"/>
              <a:t>rdfs</a:t>
            </a:r>
            <a:r>
              <a:rPr lang="en-US" dirty="0" smtClean="0"/>
              <a:t>:) and XML Schema </a:t>
            </a:r>
            <a:r>
              <a:rPr lang="en-US" dirty="0" err="1" smtClean="0"/>
              <a:t>datatype</a:t>
            </a:r>
            <a:r>
              <a:rPr lang="en-US" dirty="0" smtClean="0"/>
              <a:t> (</a:t>
            </a:r>
            <a:r>
              <a:rPr lang="en-US" dirty="0" err="1" smtClean="0"/>
              <a:t>xsd</a:t>
            </a:r>
            <a:r>
              <a:rPr lang="en-US" dirty="0" smtClean="0"/>
              <a:t>:) namespaces.</a:t>
            </a:r>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25</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26</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27</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28</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29</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30</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31</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6</a:t>
            </a:fld>
            <a:endParaRPr lang="en-US"/>
          </a:p>
        </p:txBody>
      </p:sp>
    </p:spTree>
    <p:extLst>
      <p:ext uri="{BB962C8B-B14F-4D97-AF65-F5344CB8AC3E}">
        <p14:creationId xmlns:p14="http://schemas.microsoft.com/office/powerpoint/2010/main" val="81763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32</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33</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34</a:t>
            </a:fld>
            <a:endParaRPr lang="en-US"/>
          </a:p>
        </p:txBody>
      </p:sp>
    </p:spTree>
    <p:extLst>
      <p:ext uri="{BB962C8B-B14F-4D97-AF65-F5344CB8AC3E}">
        <p14:creationId xmlns:p14="http://schemas.microsoft.com/office/powerpoint/2010/main" val="227066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because of</a:t>
            </a:r>
            <a:r>
              <a:rPr lang="en-US" baseline="0" dirty="0" smtClean="0"/>
              <a:t> the </a:t>
            </a:r>
            <a:r>
              <a:rPr lang="en-US" dirty="0" smtClean="0"/>
              <a:t>open world</a:t>
            </a:r>
            <a:r>
              <a:rPr lang="en-US" baseline="0" dirty="0" smtClean="0"/>
              <a:t> assumption in OWL two individuals with the same name are not necessarily the same unless specified.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OWL, it must be explicitly stated that individuals are the same as each other, or different to each other — otherwise they might be the same as each other, or they might be different to each 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38</a:t>
            </a:fld>
            <a:endParaRPr lang="en-US"/>
          </a:p>
        </p:txBody>
      </p:sp>
    </p:spTree>
    <p:extLst>
      <p:ext uri="{BB962C8B-B14F-4D97-AF65-F5344CB8AC3E}">
        <p14:creationId xmlns:p14="http://schemas.microsoft.com/office/powerpoint/2010/main" val="3191495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39</a:t>
            </a:fld>
            <a:endParaRPr lang="en-US"/>
          </a:p>
        </p:txBody>
      </p:sp>
    </p:spTree>
    <p:extLst>
      <p:ext uri="{BB962C8B-B14F-4D97-AF65-F5344CB8AC3E}">
        <p14:creationId xmlns:p14="http://schemas.microsoft.com/office/powerpoint/2010/main" val="70121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Heuristically, the open world assumption applies when we represent knowledge within a system as we discover it, and where we cannot guarantee that we have discovered or will discover complete information. In the OWA, statements about knowledge that are not included in or inferred from the knowledge explicitly recorded in the system may be considered unknown, rather than wrong or false.</a:t>
            </a:r>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42</a:t>
            </a:fld>
            <a:endParaRPr lang="en-US"/>
          </a:p>
        </p:txBody>
      </p:sp>
    </p:spTree>
    <p:extLst>
      <p:ext uri="{BB962C8B-B14F-4D97-AF65-F5344CB8AC3E}">
        <p14:creationId xmlns:p14="http://schemas.microsoft.com/office/powerpoint/2010/main" val="2581325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make the </a:t>
            </a:r>
            <a:r>
              <a:rPr lang="en-US" dirty="0" err="1" smtClean="0"/>
              <a:t>exampel</a:t>
            </a:r>
            <a:r>
              <a:rPr lang="en-US" dirty="0" smtClean="0"/>
              <a:t> of </a:t>
            </a:r>
            <a:r>
              <a:rPr lang="en-US" dirty="0" err="1" smtClean="0"/>
              <a:t>isntance</a:t>
            </a:r>
            <a:r>
              <a:rPr lang="en-US" dirty="0" smtClean="0"/>
              <a:t> classification through object properties</a:t>
            </a:r>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45</a:t>
            </a:fld>
            <a:endParaRPr lang="en-US"/>
          </a:p>
        </p:txBody>
      </p:sp>
    </p:spTree>
    <p:extLst>
      <p:ext uri="{BB962C8B-B14F-4D97-AF65-F5344CB8AC3E}">
        <p14:creationId xmlns:p14="http://schemas.microsoft.com/office/powerpoint/2010/main" val="378744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46</a:t>
            </a:fld>
            <a:endParaRPr lang="en-US"/>
          </a:p>
        </p:txBody>
      </p:sp>
    </p:spTree>
    <p:extLst>
      <p:ext uri="{BB962C8B-B14F-4D97-AF65-F5344CB8AC3E}">
        <p14:creationId xmlns:p14="http://schemas.microsoft.com/office/powerpoint/2010/main" val="378744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47</a:t>
            </a:fld>
            <a:endParaRPr lang="en-US"/>
          </a:p>
        </p:txBody>
      </p:sp>
    </p:spTree>
    <p:extLst>
      <p:ext uri="{BB962C8B-B14F-4D97-AF65-F5344CB8AC3E}">
        <p14:creationId xmlns:p14="http://schemas.microsoft.com/office/powerpoint/2010/main" val="214894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48</a:t>
            </a:fld>
            <a:endParaRPr lang="en-US"/>
          </a:p>
        </p:txBody>
      </p:sp>
    </p:spTree>
    <p:extLst>
      <p:ext uri="{BB962C8B-B14F-4D97-AF65-F5344CB8AC3E}">
        <p14:creationId xmlns:p14="http://schemas.microsoft.com/office/powerpoint/2010/main" val="21489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ISBN system for uniquely identifying books provides a typical example of the use of URNs. ISBN 0-486-27557-4 (urn:isbn:0-486-27557-4) cites, unambiguously, a specific edition of Shakespeare's play Romeo and Juliet. To gain access to this object and read the book, one needs its location: a URL address. A typical URL for this book on a Unix-like operating system would be a file path such as file:///home/username/</a:t>
            </a:r>
            <a:r>
              <a:rPr lang="en-US" dirty="0" err="1" smtClean="0"/>
              <a:t>RomeoAndJuliet.pdf</a:t>
            </a:r>
            <a:r>
              <a:rPr lang="en-US" dirty="0" smtClean="0"/>
              <a:t>, identifying the electronic book saved in a file on a local hard disk. So URNs and URLs have complementary purposes.</a:t>
            </a:r>
          </a:p>
          <a:p>
            <a:endParaRPr lang="en-US" dirty="0" smtClean="0"/>
          </a:p>
          <a:p>
            <a:r>
              <a:rPr lang="en-US" dirty="0" smtClean="0"/>
              <a:t>Image credit: https://</a:t>
            </a:r>
            <a:r>
              <a:rPr lang="en-US" dirty="0" err="1" smtClean="0"/>
              <a:t>commons.wikimedia.org</a:t>
            </a:r>
            <a:r>
              <a:rPr lang="en-US" dirty="0" smtClean="0"/>
              <a:t>/wiki/File:EAN-13-ISBN-13.svg</a:t>
            </a:r>
          </a:p>
          <a:p>
            <a:r>
              <a:rPr lang="en-US" dirty="0" smtClean="0"/>
              <a:t>Image credit: https://</a:t>
            </a:r>
            <a:r>
              <a:rPr lang="en-US" dirty="0" err="1" smtClean="0"/>
              <a:t>commons.wikimedia.org</a:t>
            </a:r>
            <a:r>
              <a:rPr lang="en-US" dirty="0" smtClean="0"/>
              <a:t>/wiki/</a:t>
            </a:r>
            <a:r>
              <a:rPr lang="en-US" dirty="0" err="1" smtClean="0"/>
              <a:t>File:Pdf_by_mimooh.svg</a:t>
            </a:r>
            <a:endParaRPr lang="en-US" dirty="0" smtClean="0"/>
          </a:p>
          <a:p>
            <a:r>
              <a:rPr lang="en-US" dirty="0" smtClean="0"/>
              <a:t>Image credit: https://</a:t>
            </a:r>
            <a:r>
              <a:rPr lang="en-US" dirty="0" err="1" smtClean="0"/>
              <a:t>commons.wikimedia.org</a:t>
            </a:r>
            <a:r>
              <a:rPr lang="en-US" dirty="0" smtClean="0"/>
              <a:t>/wiki/File:Romeo_and_Juliet_-_</a:t>
            </a:r>
            <a:r>
              <a:rPr lang="en-US" dirty="0" err="1" smtClean="0"/>
              <a:t>opera_in_five_acts</a:t>
            </a:r>
            <a:r>
              <a:rPr lang="en-US" dirty="0" smtClean="0"/>
              <a:t>_(1897)_(14749659336).jpg</a:t>
            </a:r>
          </a:p>
        </p:txBody>
      </p:sp>
      <p:sp>
        <p:nvSpPr>
          <p:cNvPr id="4" name="Slide Number Placeholder 3"/>
          <p:cNvSpPr>
            <a:spLocks noGrp="1"/>
          </p:cNvSpPr>
          <p:nvPr>
            <p:ph type="sldNum" sz="quarter" idx="10"/>
          </p:nvPr>
        </p:nvSpPr>
        <p:spPr/>
        <p:txBody>
          <a:bodyPr/>
          <a:lstStyle/>
          <a:p>
            <a:fld id="{AEDE96F4-7F16-8045-9CD7-18F1B353FF60}" type="slidenum">
              <a:rPr lang="en-US" smtClean="0"/>
              <a:pPr/>
              <a:t>10</a:t>
            </a:fld>
            <a:endParaRPr lang="en-US"/>
          </a:p>
        </p:txBody>
      </p:sp>
    </p:spTree>
    <p:extLst>
      <p:ext uri="{BB962C8B-B14F-4D97-AF65-F5344CB8AC3E}">
        <p14:creationId xmlns:p14="http://schemas.microsoft.com/office/powerpoint/2010/main" val="2903463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have the protégé example…</a:t>
            </a:r>
          </a:p>
          <a:p>
            <a:r>
              <a:rPr lang="en-US" dirty="0" smtClean="0"/>
              <a:t>Maybe </a:t>
            </a:r>
            <a:r>
              <a:rPr lang="en-US" smtClean="0"/>
              <a:t>something anatomical?</a:t>
            </a:r>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49</a:t>
            </a:fld>
            <a:endParaRPr lang="en-US"/>
          </a:p>
        </p:txBody>
      </p:sp>
    </p:spTree>
    <p:extLst>
      <p:ext uri="{BB962C8B-B14F-4D97-AF65-F5344CB8AC3E}">
        <p14:creationId xmlns:p14="http://schemas.microsoft.com/office/powerpoint/2010/main" val="21489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reference se: http://</a:t>
            </a:r>
            <a:r>
              <a:rPr lang="en-US" dirty="0" err="1" smtClean="0"/>
              <a:t>en.wikipedia.org</a:t>
            </a:r>
            <a:r>
              <a:rPr lang="en-US" dirty="0" smtClean="0"/>
              <a:t>/wiki/</a:t>
            </a:r>
            <a:r>
              <a:rPr lang="en-US" dirty="0" err="1" smtClean="0"/>
              <a:t>Uniform_resource_identifier</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www.wikipedia.org</a:t>
            </a:r>
            <a:r>
              <a:rPr lang="en-US" dirty="0" smtClean="0"/>
              <a:t>/ is a </a:t>
            </a:r>
            <a:r>
              <a:rPr lang="en-US" b="1" dirty="0" smtClean="0"/>
              <a:t>URI</a:t>
            </a:r>
            <a:r>
              <a:rPr lang="en-US" dirty="0" smtClean="0"/>
              <a:t> that identifies a resource (Wikipedia's home page) and implies that a representation of that resource (such as the home page's current HTML code, as encoded characters) is obtainable via HTTP from a network host named </a:t>
            </a:r>
            <a:r>
              <a:rPr lang="en-US" dirty="0" err="1" smtClean="0"/>
              <a:t>www.wikipedia.org</a:t>
            </a:r>
            <a:r>
              <a:rPr lang="en-US" dirty="0" smtClean="0"/>
              <a:t>.</a:t>
            </a:r>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11</a:t>
            </a:fld>
            <a:endParaRPr lang="en-US"/>
          </a:p>
        </p:txBody>
      </p:sp>
    </p:spTree>
    <p:extLst>
      <p:ext uri="{BB962C8B-B14F-4D97-AF65-F5344CB8AC3E}">
        <p14:creationId xmlns:p14="http://schemas.microsoft.com/office/powerpoint/2010/main" val="8980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reference se: http://</a:t>
            </a:r>
            <a:r>
              <a:rPr lang="en-US" dirty="0" err="1" smtClean="0"/>
              <a:t>en.wikipedia.org</a:t>
            </a:r>
            <a:r>
              <a:rPr lang="en-US" dirty="0" smtClean="0"/>
              <a:t>/wiki/</a:t>
            </a:r>
            <a:r>
              <a:rPr lang="en-US" dirty="0" err="1" smtClean="0"/>
              <a:t>Uniform_resource_identifier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12</a:t>
            </a:fld>
            <a:endParaRPr lang="en-US"/>
          </a:p>
        </p:txBody>
      </p:sp>
    </p:spTree>
    <p:extLst>
      <p:ext uri="{BB962C8B-B14F-4D97-AF65-F5344CB8AC3E}">
        <p14:creationId xmlns:p14="http://schemas.microsoft.com/office/powerpoint/2010/main" val="898026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to reading list: http://</a:t>
            </a:r>
            <a:r>
              <a:rPr lang="en-US" dirty="0" err="1" smtClean="0"/>
              <a:t>en.wikipedia.org</a:t>
            </a:r>
            <a:r>
              <a:rPr lang="en-US" dirty="0" smtClean="0"/>
              <a:t>/wiki/</a:t>
            </a:r>
            <a:r>
              <a:rPr lang="en-US" dirty="0" err="1" smtClean="0"/>
              <a:t>Internationalized_Resource_Identifier</a:t>
            </a:r>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13</a:t>
            </a:fld>
            <a:endParaRPr lang="en-US"/>
          </a:p>
        </p:txBody>
      </p:sp>
    </p:spTree>
    <p:extLst>
      <p:ext uri="{BB962C8B-B14F-4D97-AF65-F5344CB8AC3E}">
        <p14:creationId xmlns:p14="http://schemas.microsoft.com/office/powerpoint/2010/main" val="89802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 http://</a:t>
            </a:r>
            <a:r>
              <a:rPr lang="en-US" dirty="0" err="1" smtClean="0"/>
              <a:t>www.ontobee.org</a:t>
            </a:r>
            <a:r>
              <a:rPr lang="en-US" dirty="0" smtClean="0"/>
              <a:t>/browser/</a:t>
            </a:r>
            <a:r>
              <a:rPr lang="en-US" dirty="0" err="1" smtClean="0"/>
              <a:t>rdf.php?o</a:t>
            </a:r>
            <a:r>
              <a:rPr lang="en-US" dirty="0" smtClean="0"/>
              <a:t>=</a:t>
            </a:r>
            <a:r>
              <a:rPr lang="en-US" dirty="0" err="1" smtClean="0"/>
              <a:t>UBERON&amp;iri</a:t>
            </a:r>
            <a:r>
              <a:rPr lang="en-US" dirty="0" smtClean="0"/>
              <a:t>=http://</a:t>
            </a:r>
            <a:r>
              <a:rPr lang="en-US" dirty="0" err="1" smtClean="0"/>
              <a:t>purl.obolibrary.org</a:t>
            </a:r>
            <a:r>
              <a:rPr lang="en-US" dirty="0" smtClean="0"/>
              <a:t>/obo/UBERON_0002280</a:t>
            </a:r>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14</a:t>
            </a:fld>
            <a:endParaRPr lang="en-US"/>
          </a:p>
        </p:txBody>
      </p:sp>
    </p:spTree>
    <p:extLst>
      <p:ext uri="{BB962C8B-B14F-4D97-AF65-F5344CB8AC3E}">
        <p14:creationId xmlns:p14="http://schemas.microsoft.com/office/powerpoint/2010/main" val="79703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Reference material: http://</a:t>
            </a:r>
            <a:r>
              <a:rPr lang="en-US" dirty="0" err="1" smtClean="0"/>
              <a:t>ontogenesis.knowledgeblog.org</a:t>
            </a:r>
            <a:r>
              <a:rPr lang="en-US" dirty="0" smtClean="0"/>
              <a:t>/88</a:t>
            </a:r>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17</a:t>
            </a:fld>
            <a:endParaRPr lang="en-US"/>
          </a:p>
        </p:txBody>
      </p:sp>
    </p:spTree>
    <p:extLst>
      <p:ext uri="{BB962C8B-B14F-4D97-AF65-F5344CB8AC3E}">
        <p14:creationId xmlns:p14="http://schemas.microsoft.com/office/powerpoint/2010/main" val="226464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E96F4-7F16-8045-9CD7-18F1B353FF60}" type="slidenum">
              <a:rPr lang="en-US" smtClean="0"/>
              <a:pPr/>
              <a:t>21</a:t>
            </a:fld>
            <a:endParaRPr lang="en-US"/>
          </a:p>
        </p:txBody>
      </p:sp>
    </p:spTree>
    <p:extLst>
      <p:ext uri="{BB962C8B-B14F-4D97-AF65-F5344CB8AC3E}">
        <p14:creationId xmlns:p14="http://schemas.microsoft.com/office/powerpoint/2010/main" val="2914987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32607112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851082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2654221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9589190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832688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257448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5645522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646729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0474459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Light">
    <p:spTree>
      <p:nvGrpSpPr>
        <p:cNvPr id="1" name=""/>
        <p:cNvGrpSpPr/>
        <p:nvPr/>
      </p:nvGrpSpPr>
      <p:grpSpPr>
        <a:xfrm>
          <a:off x="0" y="0"/>
          <a:ext cx="0" cy="0"/>
          <a:chOff x="0" y="0"/>
          <a:chExt cx="0" cy="0"/>
        </a:xfrm>
      </p:grpSpPr>
      <p:sp>
        <p:nvSpPr>
          <p:cNvPr id="3" name="Title 1"/>
          <p:cNvSpPr txBox="1">
            <a:spLocks/>
          </p:cNvSpPr>
          <p:nvPr/>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2600825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smtClean="0"/>
              <a:t>Click to edit Master title style</a:t>
            </a:r>
            <a:endParaRPr lang="en-US" dirty="0"/>
          </a:p>
        </p:txBody>
      </p:sp>
      <p:sp>
        <p:nvSpPr>
          <p:cNvPr id="4" name="Oval 3"/>
          <p:cNvSpPr/>
          <p:nvPr/>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10768844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849349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t>Click to edit Master title style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02" y="1230599"/>
            <a:ext cx="640135" cy="457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02" y="1851639"/>
            <a:ext cx="640135" cy="457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02" y="2472679"/>
            <a:ext cx="640135" cy="4572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802" y="3093719"/>
            <a:ext cx="640135" cy="45724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219" y="1230599"/>
            <a:ext cx="1371719" cy="45724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218" y="1851639"/>
            <a:ext cx="1371719" cy="45114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218" y="2472679"/>
            <a:ext cx="1371719" cy="4572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8217" y="3099816"/>
            <a:ext cx="1371719" cy="45114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53838" y="1249734"/>
            <a:ext cx="1554615" cy="4572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53837" y="1845542"/>
            <a:ext cx="1554615" cy="45724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3837" y="2472679"/>
            <a:ext cx="1554615" cy="45724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53837" y="3081525"/>
            <a:ext cx="1554615" cy="457240"/>
          </a:xfrm>
          <a:prstGeom prst="rect">
            <a:avLst/>
          </a:prstGeom>
        </p:spPr>
      </p:pic>
      <p:grpSp>
        <p:nvGrpSpPr>
          <p:cNvPr id="2" name="Group 1"/>
          <p:cNvGrpSpPr/>
          <p:nvPr/>
        </p:nvGrpSpPr>
        <p:grpSpPr>
          <a:xfrm>
            <a:off x="3668372" y="3697195"/>
            <a:ext cx="640080" cy="457200"/>
            <a:chOff x="3668372" y="3697195"/>
            <a:chExt cx="640080" cy="457200"/>
          </a:xfrm>
        </p:grpSpPr>
        <p:sp>
          <p:nvSpPr>
            <p:cNvPr id="71" name="Pentagon 70"/>
            <p:cNvSpPr/>
            <p:nvPr/>
          </p:nvSpPr>
          <p:spPr>
            <a:xfrm>
              <a:off x="3851252" y="3697195"/>
              <a:ext cx="4572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668372" y="369719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668372" y="4531766"/>
            <a:ext cx="640080" cy="457200"/>
            <a:chOff x="3668372" y="4531766"/>
            <a:chExt cx="640080" cy="457200"/>
          </a:xfrm>
        </p:grpSpPr>
        <p:sp>
          <p:nvSpPr>
            <p:cNvPr id="73" name="Pentagon 72"/>
            <p:cNvSpPr/>
            <p:nvPr/>
          </p:nvSpPr>
          <p:spPr>
            <a:xfrm>
              <a:off x="3851252" y="4531766"/>
              <a:ext cx="4572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68372" y="453176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668372" y="5366337"/>
            <a:ext cx="640080" cy="457200"/>
            <a:chOff x="3668372" y="5366337"/>
            <a:chExt cx="640080" cy="457200"/>
          </a:xfrm>
        </p:grpSpPr>
        <p:sp>
          <p:nvSpPr>
            <p:cNvPr id="75" name="Pentagon 74"/>
            <p:cNvSpPr/>
            <p:nvPr/>
          </p:nvSpPr>
          <p:spPr>
            <a:xfrm>
              <a:off x="3851252" y="5366337"/>
              <a:ext cx="4572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68372" y="536633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68372" y="6200908"/>
            <a:ext cx="640080" cy="457200"/>
            <a:chOff x="3668372" y="6200908"/>
            <a:chExt cx="640080" cy="457200"/>
          </a:xfrm>
        </p:grpSpPr>
        <p:sp>
          <p:nvSpPr>
            <p:cNvPr id="77" name="Pentagon 76"/>
            <p:cNvSpPr/>
            <p:nvPr/>
          </p:nvSpPr>
          <p:spPr>
            <a:xfrm>
              <a:off x="3851252" y="620090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668372" y="620090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5058484" y="3690371"/>
            <a:ext cx="1371600" cy="453104"/>
            <a:chOff x="2303060" y="1350261"/>
            <a:chExt cx="1371600" cy="453104"/>
          </a:xfrm>
        </p:grpSpPr>
        <p:sp>
          <p:nvSpPr>
            <p:cNvPr id="80" name="Round Same Side Corner Rectangle 79"/>
            <p:cNvSpPr/>
            <p:nvPr/>
          </p:nvSpPr>
          <p:spPr>
            <a:xfrm>
              <a:off x="2303060" y="1350261"/>
              <a:ext cx="1371600" cy="36576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03060" y="1711925"/>
              <a:ext cx="1371600" cy="914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5058484" y="4505139"/>
            <a:ext cx="1371600" cy="453104"/>
            <a:chOff x="2303060" y="2165029"/>
            <a:chExt cx="1371600" cy="453104"/>
          </a:xfrm>
        </p:grpSpPr>
        <p:sp>
          <p:nvSpPr>
            <p:cNvPr id="83" name="Round Same Side Corner Rectangle 82"/>
            <p:cNvSpPr/>
            <p:nvPr/>
          </p:nvSpPr>
          <p:spPr>
            <a:xfrm>
              <a:off x="2303060" y="2165029"/>
              <a:ext cx="1371600" cy="36576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303060" y="2526693"/>
              <a:ext cx="1371600" cy="9144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5058484" y="5366337"/>
            <a:ext cx="1371600" cy="453104"/>
            <a:chOff x="2303060" y="3026227"/>
            <a:chExt cx="1371600" cy="453104"/>
          </a:xfrm>
        </p:grpSpPr>
        <p:sp>
          <p:nvSpPr>
            <p:cNvPr id="86" name="Round Same Side Corner Rectangle 85"/>
            <p:cNvSpPr/>
            <p:nvPr/>
          </p:nvSpPr>
          <p:spPr>
            <a:xfrm>
              <a:off x="2303060" y="3026227"/>
              <a:ext cx="1371600" cy="36576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303060" y="3387891"/>
              <a:ext cx="1371600" cy="9144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58484" y="6181105"/>
            <a:ext cx="1371600" cy="453104"/>
            <a:chOff x="2303060" y="3840995"/>
            <a:chExt cx="1371600" cy="453104"/>
          </a:xfrm>
        </p:grpSpPr>
        <p:sp>
          <p:nvSpPr>
            <p:cNvPr id="89" name="Round Same Side Corner Rectangle 88"/>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7355542" y="3697195"/>
            <a:ext cx="1554480" cy="457200"/>
            <a:chOff x="4600118" y="1357085"/>
            <a:chExt cx="1554480" cy="457200"/>
          </a:xfrm>
        </p:grpSpPr>
        <p:sp>
          <p:nvSpPr>
            <p:cNvPr id="92" name="Pentagon 91"/>
            <p:cNvSpPr/>
            <p:nvPr/>
          </p:nvSpPr>
          <p:spPr>
            <a:xfrm>
              <a:off x="4782998" y="1357085"/>
              <a:ext cx="13716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600118" y="135708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7355542" y="4531766"/>
            <a:ext cx="1554480" cy="457200"/>
            <a:chOff x="4600118" y="2191656"/>
            <a:chExt cx="1554480" cy="457200"/>
          </a:xfrm>
        </p:grpSpPr>
        <p:sp>
          <p:nvSpPr>
            <p:cNvPr id="95" name="Pentagon 94"/>
            <p:cNvSpPr/>
            <p:nvPr/>
          </p:nvSpPr>
          <p:spPr>
            <a:xfrm>
              <a:off x="4782998" y="2191656"/>
              <a:ext cx="13716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00118" y="219165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355542" y="5366337"/>
            <a:ext cx="1554480" cy="457200"/>
            <a:chOff x="4600118" y="3026227"/>
            <a:chExt cx="1554480" cy="457200"/>
          </a:xfrm>
        </p:grpSpPr>
        <p:sp>
          <p:nvSpPr>
            <p:cNvPr id="98" name="Pentagon 97"/>
            <p:cNvSpPr/>
            <p:nvPr/>
          </p:nvSpPr>
          <p:spPr>
            <a:xfrm>
              <a:off x="4782998" y="3026227"/>
              <a:ext cx="13716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600118" y="302622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7355542" y="6200908"/>
            <a:ext cx="1554480" cy="457200"/>
            <a:chOff x="4600118" y="3860798"/>
            <a:chExt cx="1554480" cy="457200"/>
          </a:xfrm>
        </p:grpSpPr>
        <p:sp>
          <p:nvSpPr>
            <p:cNvPr id="101" name="Pentagon 100"/>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99648193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4" name="Group 3"/>
          <p:cNvGrpSpPr/>
          <p:nvPr/>
        </p:nvGrpSpPr>
        <p:grpSpPr>
          <a:xfrm>
            <a:off x="7094966" y="0"/>
            <a:ext cx="1371719" cy="457240"/>
            <a:chOff x="7094966" y="0"/>
            <a:chExt cx="1371719" cy="45724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p:nvGrpSpPr>
        <p:grpSpPr>
          <a:xfrm>
            <a:off x="5123903" y="-1159"/>
            <a:ext cx="1371719" cy="458399"/>
            <a:chOff x="5123903" y="-1159"/>
            <a:chExt cx="1371719" cy="458399"/>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p:nvGrpSpPr>
        <p:grpSpPr>
          <a:xfrm>
            <a:off x="2943880" y="-7255"/>
            <a:ext cx="1371719" cy="457240"/>
            <a:chOff x="2943880" y="-7255"/>
            <a:chExt cx="1371719" cy="45724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p:nvGrpSpPr>
        <p:grpSpPr>
          <a:xfrm>
            <a:off x="886300" y="-1160"/>
            <a:ext cx="1371720" cy="451143"/>
            <a:chOff x="886300" y="-1160"/>
            <a:chExt cx="1371720" cy="451143"/>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p:nvGrpSpPr>
        <p:grpSpPr>
          <a:xfrm>
            <a:off x="0" y="1033087"/>
            <a:ext cx="640135" cy="457240"/>
            <a:chOff x="0" y="1033087"/>
            <a:chExt cx="640135" cy="457240"/>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p:nvGrpSpPr>
        <p:grpSpPr>
          <a:xfrm>
            <a:off x="-1" y="1944330"/>
            <a:ext cx="640135" cy="457240"/>
            <a:chOff x="-1" y="1944330"/>
            <a:chExt cx="640135" cy="457240"/>
          </a:xfrm>
        </p:grpSpPr>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p:nvGrpSpPr>
        <p:grpSpPr>
          <a:xfrm>
            <a:off x="7589385" y="1055266"/>
            <a:ext cx="1554615" cy="457240"/>
            <a:chOff x="7589385" y="1055266"/>
            <a:chExt cx="1554615" cy="457240"/>
          </a:xfrm>
        </p:grpSpPr>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p:nvGrpSpPr>
        <p:grpSpPr>
          <a:xfrm>
            <a:off x="7589385" y="2070065"/>
            <a:ext cx="1554615" cy="457240"/>
            <a:chOff x="7589385" y="2070065"/>
            <a:chExt cx="1554615" cy="457240"/>
          </a:xfrm>
        </p:grpSpPr>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8208466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FB4253A-06D4-BE4F-A464-031908D4BFA1}" type="datetimeFigureOut">
              <a:rPr lang="en-US" smtClean="0"/>
              <a:pPr/>
              <a:t>6/3/2016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7114A1-C687-774F-A8EA-25E0AE8417B3}" type="slidenum">
              <a:rPr lang="en-US" smtClean="0"/>
              <a:pPr/>
              <a:t>‹#›</a:t>
            </a:fld>
            <a:endParaRPr lang="en-US"/>
          </a:p>
        </p:txBody>
      </p:sp>
    </p:spTree>
    <p:extLst>
      <p:ext uri="{BB962C8B-B14F-4D97-AF65-F5344CB8AC3E}">
        <p14:creationId xmlns:p14="http://schemas.microsoft.com/office/powerpoint/2010/main" val="2101317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FB4253A-06D4-BE4F-A464-031908D4BFA1}" type="datetimeFigureOut">
              <a:rPr lang="en-US" smtClean="0"/>
              <a:pPr/>
              <a:t>6/3/2016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E7114A1-C687-774F-A8EA-25E0AE8417B3}" type="slidenum">
              <a:rPr lang="en-US" smtClean="0"/>
              <a:pPr/>
              <a:t>‹#›</a:t>
            </a:fld>
            <a:endParaRPr lang="en-US"/>
          </a:p>
        </p:txBody>
      </p:sp>
    </p:spTree>
    <p:extLst>
      <p:ext uri="{BB962C8B-B14F-4D97-AF65-F5344CB8AC3E}">
        <p14:creationId xmlns:p14="http://schemas.microsoft.com/office/powerpoint/2010/main" val="2806210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422066731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1300362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06315903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361259464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12863939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144706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7169564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496412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8467967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1218720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9150660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58617368"/>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794651831"/>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211643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02252348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020764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354101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1088078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70809021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0608934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6010687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7148729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7445973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46931862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preferRelativeResize="0">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293646762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sp>
        <p:nvSpPr>
          <p:cNvPr id="4" name="Oval 3"/>
          <p:cNvSpPr/>
          <p:nvPr/>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246894263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73" y="1278854"/>
            <a:ext cx="640135" cy="457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3" y="1894409"/>
            <a:ext cx="640135" cy="457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73" y="2533036"/>
            <a:ext cx="640135" cy="4572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971" y="3189475"/>
            <a:ext cx="640135" cy="45724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65" y="1278854"/>
            <a:ext cx="1371719" cy="45724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465" y="1923458"/>
            <a:ext cx="1371719" cy="45114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466" y="2533036"/>
            <a:ext cx="1371719" cy="4572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65" y="3195572"/>
            <a:ext cx="1371719" cy="45114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1905" y="1278854"/>
            <a:ext cx="1554615" cy="4572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1905" y="1888432"/>
            <a:ext cx="1554615" cy="45724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1905" y="2521082"/>
            <a:ext cx="1554615" cy="45724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1903" y="3171543"/>
            <a:ext cx="1554615" cy="457240"/>
          </a:xfrm>
          <a:prstGeom prst="rect">
            <a:avLst/>
          </a:prstGeom>
        </p:spPr>
      </p:pic>
      <p:grpSp>
        <p:nvGrpSpPr>
          <p:cNvPr id="71" name="Group 70"/>
          <p:cNvGrpSpPr/>
          <p:nvPr/>
        </p:nvGrpSpPr>
        <p:grpSpPr>
          <a:xfrm>
            <a:off x="4925168" y="3628783"/>
            <a:ext cx="640080" cy="457200"/>
            <a:chOff x="912948" y="1357085"/>
            <a:chExt cx="640080" cy="457200"/>
          </a:xfrm>
        </p:grpSpPr>
        <p:sp>
          <p:nvSpPr>
            <p:cNvPr id="72" name="Pentagon 71"/>
            <p:cNvSpPr/>
            <p:nvPr/>
          </p:nvSpPr>
          <p:spPr>
            <a:xfrm>
              <a:off x="1095828" y="1357085"/>
              <a:ext cx="4572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1294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925168" y="4463354"/>
            <a:ext cx="640080" cy="457200"/>
            <a:chOff x="912948" y="2191656"/>
            <a:chExt cx="640080" cy="457200"/>
          </a:xfrm>
        </p:grpSpPr>
        <p:sp>
          <p:nvSpPr>
            <p:cNvPr id="75" name="Pentagon 74"/>
            <p:cNvSpPr/>
            <p:nvPr/>
          </p:nvSpPr>
          <p:spPr>
            <a:xfrm>
              <a:off x="1095828" y="2191656"/>
              <a:ext cx="4572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1294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925168" y="5297925"/>
            <a:ext cx="640080" cy="457200"/>
            <a:chOff x="912948" y="3026227"/>
            <a:chExt cx="640080" cy="457200"/>
          </a:xfrm>
        </p:grpSpPr>
        <p:sp>
          <p:nvSpPr>
            <p:cNvPr id="78" name="Pentagon 77"/>
            <p:cNvSpPr/>
            <p:nvPr/>
          </p:nvSpPr>
          <p:spPr>
            <a:xfrm>
              <a:off x="1095828" y="3026227"/>
              <a:ext cx="4572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1294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925168" y="6132496"/>
            <a:ext cx="640080" cy="457200"/>
            <a:chOff x="912948" y="3860798"/>
            <a:chExt cx="640080" cy="457200"/>
          </a:xfrm>
        </p:grpSpPr>
        <p:sp>
          <p:nvSpPr>
            <p:cNvPr id="81" name="Pentagon 80"/>
            <p:cNvSpPr/>
            <p:nvPr/>
          </p:nvSpPr>
          <p:spPr>
            <a:xfrm>
              <a:off x="1095828" y="386079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1294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5696141" y="3632879"/>
            <a:ext cx="1371600" cy="453104"/>
            <a:chOff x="2303060" y="1350261"/>
            <a:chExt cx="1371600" cy="453104"/>
          </a:xfrm>
        </p:grpSpPr>
        <p:sp>
          <p:nvSpPr>
            <p:cNvPr id="84" name="Round Same Side Corner Rectangle 83"/>
            <p:cNvSpPr/>
            <p:nvPr/>
          </p:nvSpPr>
          <p:spPr>
            <a:xfrm>
              <a:off x="2303060" y="1350261"/>
              <a:ext cx="1371600" cy="365760"/>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303060" y="1711925"/>
              <a:ext cx="1371600" cy="9144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5696141" y="4447647"/>
            <a:ext cx="1371600" cy="453104"/>
            <a:chOff x="2303060" y="2165029"/>
            <a:chExt cx="1371600" cy="453104"/>
          </a:xfrm>
        </p:grpSpPr>
        <p:sp>
          <p:nvSpPr>
            <p:cNvPr id="87" name="Round Same Side Corner Rectangle 86"/>
            <p:cNvSpPr/>
            <p:nvPr/>
          </p:nvSpPr>
          <p:spPr>
            <a:xfrm>
              <a:off x="2303060" y="2165029"/>
              <a:ext cx="1371600" cy="365760"/>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303060" y="2526693"/>
              <a:ext cx="1371600" cy="9144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5696141" y="5308845"/>
            <a:ext cx="1371600" cy="453104"/>
            <a:chOff x="2303060" y="3026227"/>
            <a:chExt cx="1371600" cy="453104"/>
          </a:xfrm>
        </p:grpSpPr>
        <p:sp>
          <p:nvSpPr>
            <p:cNvPr id="90" name="Round Same Side Corner Rectangle 89"/>
            <p:cNvSpPr/>
            <p:nvPr/>
          </p:nvSpPr>
          <p:spPr>
            <a:xfrm>
              <a:off x="2303060" y="3026227"/>
              <a:ext cx="1371600" cy="36576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03060" y="3387891"/>
              <a:ext cx="1371600" cy="9144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5696141" y="6123613"/>
            <a:ext cx="1371600" cy="453104"/>
            <a:chOff x="2303060" y="3840995"/>
            <a:chExt cx="1371600" cy="453104"/>
          </a:xfrm>
        </p:grpSpPr>
        <p:sp>
          <p:nvSpPr>
            <p:cNvPr id="93" name="Round Same Side Corner Rectangle 92"/>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364549" y="3628783"/>
            <a:ext cx="1554480" cy="457200"/>
            <a:chOff x="4600118" y="1357085"/>
            <a:chExt cx="1554480" cy="457200"/>
          </a:xfrm>
        </p:grpSpPr>
        <p:sp>
          <p:nvSpPr>
            <p:cNvPr id="96" name="Pentagon 95"/>
            <p:cNvSpPr/>
            <p:nvPr/>
          </p:nvSpPr>
          <p:spPr>
            <a:xfrm>
              <a:off x="4782998" y="1357085"/>
              <a:ext cx="13716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60011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364549" y="4463354"/>
            <a:ext cx="1554480" cy="457200"/>
            <a:chOff x="4600118" y="2191656"/>
            <a:chExt cx="1554480" cy="457200"/>
          </a:xfrm>
        </p:grpSpPr>
        <p:sp>
          <p:nvSpPr>
            <p:cNvPr id="99" name="Pentagon 98"/>
            <p:cNvSpPr/>
            <p:nvPr/>
          </p:nvSpPr>
          <p:spPr>
            <a:xfrm>
              <a:off x="4782998" y="2191656"/>
              <a:ext cx="13716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60011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364549" y="5297925"/>
            <a:ext cx="1554480" cy="457200"/>
            <a:chOff x="4600118" y="3026227"/>
            <a:chExt cx="1554480" cy="457200"/>
          </a:xfrm>
        </p:grpSpPr>
        <p:sp>
          <p:nvSpPr>
            <p:cNvPr id="102" name="Pentagon 101"/>
            <p:cNvSpPr/>
            <p:nvPr/>
          </p:nvSpPr>
          <p:spPr>
            <a:xfrm>
              <a:off x="4782998" y="3026227"/>
              <a:ext cx="13716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60011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7364549" y="6132496"/>
            <a:ext cx="1554480" cy="457200"/>
            <a:chOff x="4600118" y="3860798"/>
            <a:chExt cx="1554480" cy="457200"/>
          </a:xfrm>
        </p:grpSpPr>
        <p:sp>
          <p:nvSpPr>
            <p:cNvPr id="105" name="Pentagon 104"/>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5596751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5" name="Group 4"/>
          <p:cNvGrpSpPr/>
          <p:nvPr/>
        </p:nvGrpSpPr>
        <p:grpSpPr>
          <a:xfrm>
            <a:off x="7094966" y="0"/>
            <a:ext cx="1371719" cy="457240"/>
            <a:chOff x="7094966" y="0"/>
            <a:chExt cx="1371719" cy="45724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p:nvGrpSpPr>
        <p:grpSpPr>
          <a:xfrm>
            <a:off x="5123903" y="-1159"/>
            <a:ext cx="1371719" cy="458399"/>
            <a:chOff x="5123903" y="-1159"/>
            <a:chExt cx="1371719" cy="458399"/>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p:nvGrpSpPr>
        <p:grpSpPr>
          <a:xfrm>
            <a:off x="2943880" y="-7255"/>
            <a:ext cx="1371719" cy="457240"/>
            <a:chOff x="2943880" y="-7255"/>
            <a:chExt cx="1371719" cy="45724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7" name="Group 16"/>
          <p:cNvGrpSpPr/>
          <p:nvPr/>
        </p:nvGrpSpPr>
        <p:grpSpPr>
          <a:xfrm>
            <a:off x="0" y="1033087"/>
            <a:ext cx="640135" cy="457240"/>
            <a:chOff x="0" y="1033087"/>
            <a:chExt cx="640135" cy="457240"/>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p:nvGrpSpPr>
        <p:grpSpPr>
          <a:xfrm>
            <a:off x="-1" y="1944330"/>
            <a:ext cx="640135" cy="457240"/>
            <a:chOff x="-1" y="1944330"/>
            <a:chExt cx="640135" cy="457240"/>
          </a:xfrm>
        </p:grpSpPr>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p:nvGrpSpPr>
        <p:grpSpPr>
          <a:xfrm>
            <a:off x="7589385" y="1055266"/>
            <a:ext cx="1554615" cy="457240"/>
            <a:chOff x="7589385" y="1055266"/>
            <a:chExt cx="1554615" cy="457240"/>
          </a:xfrm>
        </p:grpSpPr>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p:nvGrpSpPr>
        <p:grpSpPr>
          <a:xfrm>
            <a:off x="7589385" y="2070065"/>
            <a:ext cx="1554615" cy="457240"/>
            <a:chOff x="7589385" y="2070065"/>
            <a:chExt cx="1554615" cy="457240"/>
          </a:xfrm>
        </p:grpSpPr>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grpSp>
        <p:nvGrpSpPr>
          <p:cNvPr id="36" name="Group 35"/>
          <p:cNvGrpSpPr/>
          <p:nvPr/>
        </p:nvGrpSpPr>
        <p:grpSpPr>
          <a:xfrm rot="10800000">
            <a:off x="967140" y="-5500"/>
            <a:ext cx="1371719" cy="449279"/>
            <a:chOff x="7547308" y="6054245"/>
            <a:chExt cx="1371719" cy="449279"/>
          </a:xfrm>
        </p:grpSpPr>
        <p:sp>
          <p:nvSpPr>
            <p:cNvPr id="37" name="Round Same Side Corner Rectangle 36"/>
            <p:cNvSpPr/>
            <p:nvPr/>
          </p:nvSpPr>
          <p:spPr>
            <a:xfrm>
              <a:off x="7547308" y="6054245"/>
              <a:ext cx="1371719" cy="357809"/>
            </a:xfrm>
            <a:prstGeom prst="round2SameRect">
              <a:avLst/>
            </a:prstGeom>
            <a:solidFill>
              <a:srgbClr val="71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ectangle 37"/>
            <p:cNvSpPr/>
            <p:nvPr/>
          </p:nvSpPr>
          <p:spPr>
            <a:xfrm>
              <a:off x="7547308" y="6412064"/>
              <a:ext cx="1371719" cy="91460"/>
            </a:xfrm>
            <a:prstGeom prst="rect">
              <a:avLst/>
            </a:prstGeom>
            <a:solidFill>
              <a:srgbClr val="525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976566" y="83887"/>
            <a:ext cx="1329740" cy="369332"/>
          </a:xfrm>
          <a:prstGeom prst="rect">
            <a:avLst/>
          </a:prstGeom>
          <a:noFill/>
        </p:spPr>
        <p:txBody>
          <a:bodyPr wrap="square" rtlCol="0">
            <a:spAutoFit/>
          </a:bodyPr>
          <a:lstStyle/>
          <a:p>
            <a:pPr algn="ctr"/>
            <a:r>
              <a:rPr lang="en-US" dirty="0" smtClean="0">
                <a:solidFill>
                  <a:schemeClr val="bg1"/>
                </a:solidFill>
                <a:latin typeface="+mj-lt"/>
              </a:rPr>
              <a:t>Glossary</a:t>
            </a:r>
            <a:endParaRPr lang="en-US" dirty="0">
              <a:solidFill>
                <a:schemeClr val="bg1"/>
              </a:solidFill>
              <a:latin typeface="+mj-lt"/>
            </a:endParaRPr>
          </a:p>
        </p:txBody>
      </p:sp>
    </p:spTree>
    <p:custDataLst>
      <p:tags r:id="rId1"/>
    </p:custDataLst>
    <p:extLst>
      <p:ext uri="{BB962C8B-B14F-4D97-AF65-F5344CB8AC3E}">
        <p14:creationId xmlns:p14="http://schemas.microsoft.com/office/powerpoint/2010/main" val="14996066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1623282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450998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6485367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780517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239935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ags" Target="../tags/tag2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5"/>
    </p:custDataLst>
    <p:extLst>
      <p:ext uri="{BB962C8B-B14F-4D97-AF65-F5344CB8AC3E}">
        <p14:creationId xmlns:p14="http://schemas.microsoft.com/office/powerpoint/2010/main" val="299396879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95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8"/>
    </p:custDataLst>
    <p:extLst>
      <p:ext uri="{BB962C8B-B14F-4D97-AF65-F5344CB8AC3E}">
        <p14:creationId xmlns:p14="http://schemas.microsoft.com/office/powerpoint/2010/main" val="250538299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no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no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no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5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ags" Target="../tags/tag5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8.png"/><Relationship Id="rId2" Type="http://schemas.openxmlformats.org/officeDocument/2006/relationships/slideLayout" Target="../slideLayouts/slideLayout22.xml"/><Relationship Id="rId1" Type="http://schemas.openxmlformats.org/officeDocument/2006/relationships/tags" Target="../tags/tag59.xml"/><Relationship Id="rId6" Type="http://schemas.openxmlformats.org/officeDocument/2006/relationships/hyperlink" Target="http://www.wikipedia.org"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ags" Target="../tags/tag6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61.xml"/><Relationship Id="rId5" Type="http://schemas.openxmlformats.org/officeDocument/2006/relationships/image" Target="../media/image59.png"/><Relationship Id="rId4" Type="http://schemas.openxmlformats.org/officeDocument/2006/relationships/hyperlink" Target="http://purl.obolibrary.org/obo/UBERON_0002280"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6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6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2.xml"/><Relationship Id="rId1" Type="http://schemas.openxmlformats.org/officeDocument/2006/relationships/tags" Target="../tags/tag6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tags" Target="../tags/tag68.xml"/><Relationship Id="rId4" Type="http://schemas.openxmlformats.org/officeDocument/2006/relationships/hyperlink" Target="http://www.w3.org/TR/xml-names/"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69.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70.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tags" Target="../tags/tag7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www.w3.org/2002/07/ow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tags" Target="../tags/tag7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73.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74.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tags" Target="../tags/tag75.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76.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xml"/><Relationship Id="rId1" Type="http://schemas.openxmlformats.org/officeDocument/2006/relationships/tags" Target="../tags/tag7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xml"/><Relationship Id="rId1" Type="http://schemas.openxmlformats.org/officeDocument/2006/relationships/tags" Target="../tags/tag78.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tags" Target="../tags/tag82.xml"/><Relationship Id="rId6" Type="http://schemas.openxmlformats.org/officeDocument/2006/relationships/hyperlink" Target="http://purl.obolibrary.org/bd2k_oer/sample_onto.owl#melissa"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hyperlink" Target="http://purl.obolibrary.org/bd2k_oer/sample_onto.owl#course" TargetMode="External"/><Relationship Id="rId2" Type="http://schemas.openxmlformats.org/officeDocument/2006/relationships/slideLayout" Target="../slideLayouts/slideLayout23.xml"/><Relationship Id="rId1" Type="http://schemas.openxmlformats.org/officeDocument/2006/relationships/tags" Target="../tags/tag83.xml"/><Relationship Id="rId6" Type="http://schemas.openxmlformats.org/officeDocument/2006/relationships/image" Target="../media/image70.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ags" Target="../tags/tag51.xml"/><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8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tags" Target="../tags/tag8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8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90.xml"/><Relationship Id="rId5" Type="http://schemas.openxmlformats.org/officeDocument/2006/relationships/image" Target="../media/image70.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9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tags" Target="../tags/tag9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9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5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3.xml"/><Relationship Id="rId1" Type="http://schemas.openxmlformats.org/officeDocument/2006/relationships/tags" Target="../tags/tag94.xml"/></Relationships>
</file>

<file path=ppt/slides/_rels/slide51.xml.rels><?xml version="1.0" encoding="UTF-8" standalone="yes"?>
<Relationships xmlns="http://schemas.openxmlformats.org/package/2006/relationships"><Relationship Id="rId3" Type="http://schemas.openxmlformats.org/officeDocument/2006/relationships/hyperlink" Target="http://www.w3.org/TR/owl2-syntax/" TargetMode="External"/><Relationship Id="rId2" Type="http://schemas.openxmlformats.org/officeDocument/2006/relationships/slideLayout" Target="../slideLayouts/slideLayout23.xml"/><Relationship Id="rId1" Type="http://schemas.openxmlformats.org/officeDocument/2006/relationships/tags" Target="../tags/tag95.xml"/><Relationship Id="rId5" Type="http://schemas.openxmlformats.org/officeDocument/2006/relationships/hyperlink" Target="http://ontogenesis.knowledgeblog.org/88" TargetMode="External"/><Relationship Id="rId4" Type="http://schemas.openxmlformats.org/officeDocument/2006/relationships/hyperlink" Target="http://owl.cs.manchester.ac.uk/tutorials/protegeowltutorial/resources/ProtegeOWLTutorialP4_v1_3.pdf"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2.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402" y="2081868"/>
            <a:ext cx="7772400" cy="1470025"/>
          </a:xfrm>
        </p:spPr>
        <p:txBody>
          <a:bodyPr/>
          <a:lstStyle/>
          <a:p>
            <a:r>
              <a:rPr lang="en-US" dirty="0" smtClean="0"/>
              <a:t>An Introduction to OWL</a:t>
            </a:r>
            <a:endParaRPr lang="en-US" dirty="0"/>
          </a:p>
        </p:txBody>
      </p:sp>
      <p:sp>
        <p:nvSpPr>
          <p:cNvPr id="9" name="Rectangle 3"/>
          <p:cNvSpPr>
            <a:spLocks noGrp="1" noChangeArrowheads="1"/>
          </p:cNvSpPr>
          <p:nvPr>
            <p:ph type="subTitle" idx="1"/>
          </p:nvPr>
        </p:nvSpPr>
        <p:spPr>
          <a:xfrm>
            <a:off x="304800" y="3671539"/>
            <a:ext cx="8686800" cy="1752600"/>
          </a:xfrm>
        </p:spPr>
        <p:txBody>
          <a:bodyPr>
            <a:noAutofit/>
          </a:bodyPr>
          <a:lstStyle/>
          <a:p>
            <a:pPr eaLnBrk="1" hangingPunct="1">
              <a:buFont typeface="Arial" pitchFamily="34" charset="0"/>
              <a:buNone/>
              <a:defRPr/>
            </a:pPr>
            <a:r>
              <a:rPr lang="en-US" dirty="0" smtClean="0"/>
              <a:t>BDK14-2 </a:t>
            </a:r>
            <a:r>
              <a:rPr lang="en-US" dirty="0" smtClean="0"/>
              <a:t>| Ontologies 101</a:t>
            </a:r>
          </a:p>
          <a:p>
            <a:pPr eaLnBrk="1" hangingPunct="1">
              <a:defRPr/>
            </a:pPr>
            <a:r>
              <a:rPr lang="en-US" dirty="0" smtClean="0"/>
              <a:t>Melissa Haendel and Nicole Vasilevsky</a:t>
            </a:r>
          </a:p>
          <a:p>
            <a:pPr eaLnBrk="1" hangingPunct="1">
              <a:defRPr/>
            </a:pPr>
            <a:endParaRPr lang="en-US" dirty="0" smtClean="0"/>
          </a:p>
        </p:txBody>
      </p:sp>
    </p:spTree>
    <p:custDataLst>
      <p:tags r:id="rId1"/>
    </p:custDataLst>
    <p:extLst>
      <p:ext uri="{BB962C8B-B14F-4D97-AF65-F5344CB8AC3E}">
        <p14:creationId xmlns:p14="http://schemas.microsoft.com/office/powerpoint/2010/main" val="2115747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URI and URN</a:t>
            </a:r>
            <a:endParaRPr lang="en-US" sz="4800" dirty="0"/>
          </a:p>
        </p:txBody>
      </p:sp>
      <p:sp>
        <p:nvSpPr>
          <p:cNvPr id="5" name="TextBox 4"/>
          <p:cNvSpPr txBox="1"/>
          <p:nvPr/>
        </p:nvSpPr>
        <p:spPr>
          <a:xfrm>
            <a:off x="750470" y="1620585"/>
            <a:ext cx="851465" cy="461665"/>
          </a:xfrm>
          <a:prstGeom prst="rect">
            <a:avLst/>
          </a:prstGeom>
          <a:noFill/>
        </p:spPr>
        <p:txBody>
          <a:bodyPr wrap="none" rtlCol="0">
            <a:spAutoFit/>
          </a:bodyPr>
          <a:lstStyle/>
          <a:p>
            <a:r>
              <a:rPr lang="en-US" sz="2400" dirty="0" smtClean="0"/>
              <a:t>URN</a:t>
            </a:r>
            <a:endParaRPr lang="en-US" sz="2400" dirty="0"/>
          </a:p>
        </p:txBody>
      </p:sp>
      <p:sp>
        <p:nvSpPr>
          <p:cNvPr id="16" name="Rectangle 15"/>
          <p:cNvSpPr/>
          <p:nvPr/>
        </p:nvSpPr>
        <p:spPr>
          <a:xfrm>
            <a:off x="129359" y="2205243"/>
            <a:ext cx="2763948" cy="369332"/>
          </a:xfrm>
          <a:prstGeom prst="rect">
            <a:avLst/>
          </a:prstGeom>
          <a:solidFill>
            <a:schemeClr val="bg1"/>
          </a:solidFill>
        </p:spPr>
        <p:txBody>
          <a:bodyPr wrap="none">
            <a:spAutoFit/>
          </a:bodyPr>
          <a:lstStyle/>
          <a:p>
            <a:r>
              <a:rPr lang="en-US" dirty="0" smtClean="0"/>
              <a:t>ISBN 978-3-16-148410-0</a:t>
            </a:r>
            <a:endParaRPr lang="en-US" dirty="0"/>
          </a:p>
        </p:txBody>
      </p:sp>
      <p:sp>
        <p:nvSpPr>
          <p:cNvPr id="20" name="Rectangle 19"/>
          <p:cNvSpPr/>
          <p:nvPr/>
        </p:nvSpPr>
        <p:spPr>
          <a:xfrm>
            <a:off x="6531380" y="1409250"/>
            <a:ext cx="2111605" cy="646331"/>
          </a:xfrm>
          <a:prstGeom prst="rect">
            <a:avLst/>
          </a:prstGeom>
          <a:solidFill>
            <a:schemeClr val="bg1"/>
          </a:solidFill>
        </p:spPr>
        <p:txBody>
          <a:bodyPr wrap="square">
            <a:spAutoFit/>
          </a:bodyPr>
          <a:lstStyle/>
          <a:p>
            <a:r>
              <a:rPr lang="en-US" dirty="0" smtClean="0"/>
              <a:t>Specific edition of </a:t>
            </a:r>
          </a:p>
          <a:p>
            <a:r>
              <a:rPr lang="en-US" dirty="0" smtClean="0"/>
              <a:t>Romeo and Juliet</a:t>
            </a:r>
          </a:p>
        </p:txBody>
      </p:sp>
      <p:sp>
        <p:nvSpPr>
          <p:cNvPr id="21" name="Rectangle 20"/>
          <p:cNvSpPr/>
          <p:nvPr/>
        </p:nvSpPr>
        <p:spPr>
          <a:xfrm>
            <a:off x="2844964" y="2219900"/>
            <a:ext cx="3142445" cy="343436"/>
          </a:xfrm>
          <a:prstGeom prst="rect">
            <a:avLst/>
          </a:prstGeom>
        </p:spPr>
        <p:txBody>
          <a:bodyPr wrap="square">
            <a:spAutoFit/>
          </a:bodyPr>
          <a:lstStyle/>
          <a:p>
            <a:r>
              <a:rPr lang="en-US" sz="1600" dirty="0" smtClean="0"/>
              <a:t> </a:t>
            </a:r>
            <a:r>
              <a:rPr lang="en-US" sz="1600" dirty="0"/>
              <a:t>file</a:t>
            </a:r>
            <a:r>
              <a:rPr lang="en-US" sz="1600" dirty="0" smtClean="0"/>
              <a:t>:/</a:t>
            </a:r>
            <a:r>
              <a:rPr lang="en-US" sz="1600" dirty="0"/>
              <a:t>/home</a:t>
            </a:r>
            <a:r>
              <a:rPr lang="en-US" sz="1600" dirty="0" smtClean="0"/>
              <a:t>/</a:t>
            </a:r>
            <a:r>
              <a:rPr lang="en-US" sz="1600" dirty="0" err="1" smtClean="0"/>
              <a:t>RomeoAndJuliet.pdf</a:t>
            </a:r>
            <a:endParaRPr lang="en-US" sz="1600" dirty="0"/>
          </a:p>
        </p:txBody>
      </p:sp>
      <p:sp>
        <p:nvSpPr>
          <p:cNvPr id="22" name="TextBox 21"/>
          <p:cNvSpPr txBox="1"/>
          <p:nvPr/>
        </p:nvSpPr>
        <p:spPr>
          <a:xfrm>
            <a:off x="4029591" y="1623912"/>
            <a:ext cx="716471" cy="461665"/>
          </a:xfrm>
          <a:prstGeom prst="rect">
            <a:avLst/>
          </a:prstGeom>
          <a:noFill/>
        </p:spPr>
        <p:txBody>
          <a:bodyPr wrap="square" rtlCol="0">
            <a:spAutoFit/>
          </a:bodyPr>
          <a:lstStyle/>
          <a:p>
            <a:r>
              <a:rPr lang="en-US" sz="2400" dirty="0" smtClean="0"/>
              <a:t>URI</a:t>
            </a:r>
            <a:endParaRPr lang="en-US" sz="2400" dirty="0"/>
          </a:p>
        </p:txBody>
      </p:sp>
      <p:cxnSp>
        <p:nvCxnSpPr>
          <p:cNvPr id="6" name="Straight Connector 5"/>
          <p:cNvCxnSpPr/>
          <p:nvPr/>
        </p:nvCxnSpPr>
        <p:spPr>
          <a:xfrm>
            <a:off x="527816" y="2078432"/>
            <a:ext cx="12700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15154" y="2082373"/>
            <a:ext cx="12700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325203" y="2078432"/>
            <a:ext cx="2466235" cy="788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stretch>
            <a:fillRect/>
          </a:stretch>
        </p:blipFill>
        <p:spPr>
          <a:xfrm>
            <a:off x="3363155" y="2743891"/>
            <a:ext cx="2090095" cy="2228041"/>
          </a:xfrm>
          <a:prstGeom prst="rect">
            <a:avLst/>
          </a:prstGeom>
        </p:spPr>
      </p:pic>
      <p:pic>
        <p:nvPicPr>
          <p:cNvPr id="9" name="Picture 8"/>
          <p:cNvPicPr>
            <a:picLocks noChangeAspect="1"/>
          </p:cNvPicPr>
          <p:nvPr/>
        </p:nvPicPr>
        <p:blipFill>
          <a:blip r:embed="rId5"/>
          <a:stretch>
            <a:fillRect/>
          </a:stretch>
        </p:blipFill>
        <p:spPr>
          <a:xfrm>
            <a:off x="171922" y="2853044"/>
            <a:ext cx="2648081" cy="1683908"/>
          </a:xfrm>
          <a:prstGeom prst="rect">
            <a:avLst/>
          </a:prstGeom>
        </p:spPr>
      </p:pic>
      <p:pic>
        <p:nvPicPr>
          <p:cNvPr id="10" name="Picture 9"/>
          <p:cNvPicPr>
            <a:picLocks noChangeAspect="1"/>
          </p:cNvPicPr>
          <p:nvPr/>
        </p:nvPicPr>
        <p:blipFill>
          <a:blip r:embed="rId6"/>
          <a:stretch>
            <a:fillRect/>
          </a:stretch>
        </p:blipFill>
        <p:spPr>
          <a:xfrm>
            <a:off x="6727795" y="2349874"/>
            <a:ext cx="1769566" cy="2872548"/>
          </a:xfrm>
          <a:prstGeom prst="rect">
            <a:avLst/>
          </a:prstGeom>
        </p:spPr>
      </p:pic>
    </p:spTree>
    <p:custDataLst>
      <p:tags r:id="rId1"/>
    </p:custDataLst>
    <p:extLst>
      <p:ext uri="{BB962C8B-B14F-4D97-AF65-F5344CB8AC3E}">
        <p14:creationId xmlns:p14="http://schemas.microsoft.com/office/powerpoint/2010/main" val="4101352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URL</a:t>
            </a:r>
            <a:endParaRPr lang="en-US" sz="4000" dirty="0"/>
          </a:p>
        </p:txBody>
      </p:sp>
      <p:sp>
        <p:nvSpPr>
          <p:cNvPr id="3" name="Content Placeholder 2"/>
          <p:cNvSpPr>
            <a:spLocks noGrp="1"/>
          </p:cNvSpPr>
          <p:nvPr>
            <p:ph idx="1"/>
          </p:nvPr>
        </p:nvSpPr>
        <p:spPr>
          <a:xfrm>
            <a:off x="208477" y="1017959"/>
            <a:ext cx="8694058" cy="5474363"/>
          </a:xfrm>
        </p:spPr>
        <p:txBody>
          <a:bodyPr>
            <a:normAutofit fontScale="92500" lnSpcReduction="10000"/>
          </a:bodyPr>
          <a:lstStyle/>
          <a:p>
            <a:pPr marL="0" indent="0">
              <a:buNone/>
            </a:pPr>
            <a:r>
              <a:rPr lang="en-US" dirty="0"/>
              <a:t>A URL is a URI that, in addition to identifying a network-homed resource, specifies the means of acting upon or obtaining the </a:t>
            </a:r>
            <a:r>
              <a:rPr lang="en-US" dirty="0" smtClean="0"/>
              <a:t>representation</a:t>
            </a:r>
          </a:p>
          <a:p>
            <a:pPr marL="0" indent="0">
              <a:spcBef>
                <a:spcPts val="0"/>
              </a:spcBef>
              <a:spcAft>
                <a:spcPts val="0"/>
              </a:spcAft>
              <a:buNone/>
            </a:pPr>
            <a:r>
              <a:rPr lang="en-US" dirty="0" smtClean="0"/>
              <a:t>A </a:t>
            </a:r>
            <a:r>
              <a:rPr lang="en-US" dirty="0"/>
              <a:t>URL </a:t>
            </a:r>
            <a:r>
              <a:rPr lang="en-US" dirty="0" smtClean="0"/>
              <a:t>such as this one</a:t>
            </a:r>
            <a:r>
              <a:rPr lang="en-US" dirty="0"/>
              <a:t>: </a:t>
            </a:r>
            <a:endParaRPr lang="en-US" dirty="0" smtClean="0"/>
          </a:p>
          <a:p>
            <a:pPr marL="0" indent="0">
              <a:spcBef>
                <a:spcPts val="0"/>
              </a:spcBef>
              <a:spcAft>
                <a:spcPts val="0"/>
              </a:spcAft>
              <a:buNone/>
            </a:pPr>
            <a:endParaRPr lang="en-US" dirty="0" smtClean="0"/>
          </a:p>
          <a:p>
            <a:pPr marL="0" indent="0">
              <a:spcBef>
                <a:spcPts val="0"/>
              </a:spcBef>
              <a:spcAft>
                <a:spcPts val="0"/>
              </a:spcAft>
              <a:buNone/>
            </a:pPr>
            <a:r>
              <a:rPr lang="en-US" sz="1500" dirty="0" smtClean="0">
                <a:latin typeface="Courier New" panose="02070309020205020404" pitchFamily="49" charset="0"/>
                <a:cs typeface="Courier New" panose="02070309020205020404" pitchFamily="49" charset="0"/>
              </a:rPr>
              <a:t>https://</a:t>
            </a:r>
            <a:r>
              <a:rPr lang="en-US" sz="1500" dirty="0" err="1" smtClean="0">
                <a:latin typeface="Courier New" panose="02070309020205020404" pitchFamily="49" charset="0"/>
                <a:cs typeface="Courier New" panose="02070309020205020404" pitchFamily="49" charset="0"/>
              </a:rPr>
              <a:t>github.com</a:t>
            </a:r>
            <a:r>
              <a:rPr lang="en-US" sz="1500" dirty="0" smtClean="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obophenotype</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uberon</a:t>
            </a:r>
            <a:r>
              <a:rPr lang="en-US" sz="1500" dirty="0">
                <a:latin typeface="Courier New" panose="02070309020205020404" pitchFamily="49" charset="0"/>
                <a:cs typeface="Courier New" panose="02070309020205020404" pitchFamily="49" charset="0"/>
              </a:rPr>
              <a:t>/blob/master/</a:t>
            </a:r>
            <a:r>
              <a:rPr lang="en-US" sz="1500" dirty="0" err="1">
                <a:latin typeface="Courier New" panose="02070309020205020404" pitchFamily="49" charset="0"/>
                <a:cs typeface="Courier New" panose="02070309020205020404" pitchFamily="49" charset="0"/>
              </a:rPr>
              <a:t>uberon_edit.obo</a:t>
            </a:r>
            <a:endParaRPr lang="en-US" sz="1500" dirty="0">
              <a:latin typeface="Courier New" panose="02070309020205020404" pitchFamily="49" charset="0"/>
              <a:cs typeface="Courier New" panose="02070309020205020404" pitchFamily="49" charset="0"/>
            </a:endParaRPr>
          </a:p>
          <a:p>
            <a:pPr marL="0" indent="0">
              <a:spcBef>
                <a:spcPts val="0"/>
              </a:spcBef>
              <a:spcAft>
                <a:spcPts val="0"/>
              </a:spcAft>
              <a:buNone/>
            </a:pPr>
            <a:endParaRPr lang="en-US" dirty="0" smtClean="0"/>
          </a:p>
          <a:p>
            <a:pPr marL="0" indent="0">
              <a:spcBef>
                <a:spcPts val="0"/>
              </a:spcBef>
              <a:spcAft>
                <a:spcPts val="0"/>
              </a:spcAft>
              <a:buNone/>
            </a:pPr>
            <a:r>
              <a:rPr lang="en-US" dirty="0" smtClean="0"/>
              <a:t>has </a:t>
            </a:r>
            <a:r>
              <a:rPr lang="en-US" dirty="0"/>
              <a:t>three main parts:</a:t>
            </a:r>
          </a:p>
          <a:p>
            <a:pPr marL="0" indent="0">
              <a:buNone/>
            </a:pPr>
            <a:r>
              <a:rPr lang="en-US" dirty="0"/>
              <a:t>1. </a:t>
            </a:r>
            <a:r>
              <a:rPr lang="en-US" dirty="0" smtClean="0"/>
              <a:t>Protocol</a:t>
            </a:r>
            <a:r>
              <a:rPr lang="en-US" dirty="0"/>
              <a:t>, e.g. https</a:t>
            </a:r>
          </a:p>
          <a:p>
            <a:pPr marL="0" indent="0">
              <a:buNone/>
            </a:pPr>
            <a:r>
              <a:rPr lang="en-US" dirty="0"/>
              <a:t>2. </a:t>
            </a:r>
            <a:r>
              <a:rPr lang="en-US" dirty="0" smtClean="0"/>
              <a:t>Host</a:t>
            </a:r>
            <a:r>
              <a:rPr lang="en-US" dirty="0"/>
              <a:t>, e.g. </a:t>
            </a:r>
            <a:r>
              <a:rPr lang="en-US" dirty="0" err="1"/>
              <a:t>github.com</a:t>
            </a:r>
            <a:endParaRPr lang="en-US" dirty="0"/>
          </a:p>
          <a:p>
            <a:pPr marL="0" indent="0">
              <a:buNone/>
            </a:pPr>
            <a:r>
              <a:rPr lang="en-US" dirty="0"/>
              <a:t>3. </a:t>
            </a:r>
            <a:r>
              <a:rPr lang="en-US" dirty="0" smtClean="0"/>
              <a:t>Path</a:t>
            </a:r>
            <a:r>
              <a:rPr lang="en-US" dirty="0"/>
              <a:t>, e.g. </a:t>
            </a:r>
            <a:r>
              <a:rPr lang="en-US" dirty="0" smtClean="0"/>
              <a:t>/</a:t>
            </a:r>
            <a:r>
              <a:rPr lang="en-US" dirty="0" err="1"/>
              <a:t>obophenotype</a:t>
            </a:r>
            <a:r>
              <a:rPr lang="en-US" dirty="0"/>
              <a:t>/</a:t>
            </a:r>
            <a:r>
              <a:rPr lang="en-US" dirty="0" err="1"/>
              <a:t>uberon</a:t>
            </a:r>
            <a:r>
              <a:rPr lang="en-US" dirty="0"/>
              <a:t>/blob/master/</a:t>
            </a:r>
            <a:r>
              <a:rPr lang="en-US" dirty="0" err="1" smtClean="0"/>
              <a:t>uberon_edit.obo</a:t>
            </a:r>
            <a:endParaRPr lang="en-US" dirty="0" smtClean="0"/>
          </a:p>
          <a:p>
            <a:pPr marL="0" indent="0">
              <a:buNone/>
            </a:pPr>
            <a:r>
              <a:rPr lang="en-US" dirty="0" smtClean="0"/>
              <a:t>The </a:t>
            </a:r>
            <a:r>
              <a:rPr lang="en-US" dirty="0"/>
              <a:t>protocol tells you </a:t>
            </a:r>
            <a:r>
              <a:rPr lang="en-US" b="1" dirty="0">
                <a:solidFill>
                  <a:srgbClr val="18496B"/>
                </a:solidFill>
              </a:rPr>
              <a:t>how</a:t>
            </a:r>
            <a:r>
              <a:rPr lang="en-US" dirty="0"/>
              <a:t> to get the resource. Common protocols for web </a:t>
            </a:r>
            <a:r>
              <a:rPr lang="en-US" dirty="0" smtClean="0"/>
              <a:t>pages are </a:t>
            </a:r>
            <a:r>
              <a:rPr lang="en-US" dirty="0"/>
              <a:t>http (</a:t>
            </a:r>
            <a:r>
              <a:rPr lang="en-US" dirty="0" err="1"/>
              <a:t>HyperText</a:t>
            </a:r>
            <a:r>
              <a:rPr lang="en-US" dirty="0"/>
              <a:t> Transfer Protocol) and https (HTTP Secure). </a:t>
            </a:r>
            <a:endParaRPr lang="en-US" dirty="0" smtClean="0"/>
          </a:p>
          <a:p>
            <a:pPr marL="0" indent="0">
              <a:buNone/>
            </a:pPr>
            <a:r>
              <a:rPr lang="en-US" dirty="0" smtClean="0"/>
              <a:t>The </a:t>
            </a:r>
            <a:r>
              <a:rPr lang="en-US" dirty="0"/>
              <a:t>host </a:t>
            </a:r>
            <a:r>
              <a:rPr lang="en-US" dirty="0" smtClean="0"/>
              <a:t>is the </a:t>
            </a:r>
            <a:r>
              <a:rPr lang="en-US" dirty="0"/>
              <a:t>name of the server to </a:t>
            </a:r>
            <a:r>
              <a:rPr lang="en-US" dirty="0" smtClean="0"/>
              <a:t>contact (the </a:t>
            </a:r>
            <a:r>
              <a:rPr lang="en-US" b="1" dirty="0" smtClean="0">
                <a:solidFill>
                  <a:srgbClr val="18496B"/>
                </a:solidFill>
              </a:rPr>
              <a:t>where</a:t>
            </a:r>
            <a:r>
              <a:rPr lang="en-US" dirty="0" smtClean="0"/>
              <a:t>), </a:t>
            </a:r>
            <a:r>
              <a:rPr lang="en-US" dirty="0"/>
              <a:t>which can be a numeric IP address, but </a:t>
            </a:r>
            <a:r>
              <a:rPr lang="en-US" dirty="0" smtClean="0"/>
              <a:t>is more </a:t>
            </a:r>
            <a:r>
              <a:rPr lang="en-US" dirty="0"/>
              <a:t>often a domain name. </a:t>
            </a:r>
            <a:endParaRPr lang="en-US" dirty="0" smtClean="0"/>
          </a:p>
          <a:p>
            <a:pPr marL="0" indent="0">
              <a:buNone/>
            </a:pPr>
            <a:r>
              <a:rPr lang="en-US" dirty="0" smtClean="0"/>
              <a:t>The </a:t>
            </a:r>
            <a:r>
              <a:rPr lang="en-US" dirty="0"/>
              <a:t>path is the name of the resource on that </a:t>
            </a:r>
            <a:r>
              <a:rPr lang="en-US" dirty="0" smtClean="0"/>
              <a:t>server (the </a:t>
            </a:r>
            <a:r>
              <a:rPr lang="en-US" b="1" dirty="0" smtClean="0">
                <a:solidFill>
                  <a:srgbClr val="18496B"/>
                </a:solidFill>
              </a:rPr>
              <a:t>what</a:t>
            </a:r>
            <a:r>
              <a:rPr lang="en-US" dirty="0" smtClean="0"/>
              <a:t>), here the </a:t>
            </a:r>
            <a:r>
              <a:rPr lang="en-US" dirty="0" err="1" smtClean="0"/>
              <a:t>Uberon</a:t>
            </a:r>
            <a:r>
              <a:rPr lang="en-US" dirty="0" smtClean="0"/>
              <a:t> anatomy ontology file.</a:t>
            </a:r>
            <a:endParaRPr lang="en-US" dirty="0"/>
          </a:p>
        </p:txBody>
      </p:sp>
    </p:spTree>
    <p:custDataLst>
      <p:tags r:id="rId1"/>
    </p:custDataLst>
    <p:extLst>
      <p:ext uri="{BB962C8B-B14F-4D97-AF65-F5344CB8AC3E}">
        <p14:creationId xmlns:p14="http://schemas.microsoft.com/office/powerpoint/2010/main" val="459132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591" y="-212039"/>
            <a:ext cx="8229600" cy="1143000"/>
          </a:xfrm>
        </p:spPr>
        <p:txBody>
          <a:bodyPr>
            <a:normAutofit/>
          </a:bodyPr>
          <a:lstStyle/>
          <a:p>
            <a:r>
              <a:rPr lang="en-US" sz="4400" dirty="0" smtClean="0"/>
              <a:t>URL</a:t>
            </a:r>
            <a:endParaRPr lang="en-US" sz="4400" dirty="0"/>
          </a:p>
        </p:txBody>
      </p:sp>
      <p:sp>
        <p:nvSpPr>
          <p:cNvPr id="14" name="Content Placeholder 2"/>
          <p:cNvSpPr>
            <a:spLocks noGrp="1"/>
          </p:cNvSpPr>
          <p:nvPr>
            <p:ph idx="1"/>
          </p:nvPr>
        </p:nvSpPr>
        <p:spPr>
          <a:xfrm>
            <a:off x="271738" y="5421707"/>
            <a:ext cx="8872262" cy="4525963"/>
          </a:xfrm>
        </p:spPr>
        <p:txBody>
          <a:bodyPr>
            <a:normAutofit/>
          </a:bodyPr>
          <a:lstStyle/>
          <a:p>
            <a:pPr marL="0" indent="0">
              <a:spcBef>
                <a:spcPts val="0"/>
              </a:spcBef>
              <a:buNone/>
              <a:defRPr/>
            </a:pPr>
            <a:r>
              <a:rPr lang="en-US" sz="2000" dirty="0"/>
              <a:t>http://</a:t>
            </a:r>
            <a:r>
              <a:rPr lang="en-US" sz="2000" dirty="0" err="1"/>
              <a:t>www.wikipedia.org</a:t>
            </a:r>
            <a:r>
              <a:rPr lang="en-US" sz="2000" dirty="0"/>
              <a:t>/ is a </a:t>
            </a:r>
            <a:r>
              <a:rPr lang="en-US" sz="2000" b="1" dirty="0">
                <a:solidFill>
                  <a:srgbClr val="18496B"/>
                </a:solidFill>
              </a:rPr>
              <a:t>URI</a:t>
            </a:r>
            <a:r>
              <a:rPr lang="en-US" sz="2000" dirty="0"/>
              <a:t> that identifies a resource (Wikipedia's home page) and implies that a representation of that resource (such as the home page's current HTML code, as encoded characters) is obtainable via HTTP from a network host named </a:t>
            </a:r>
            <a:r>
              <a:rPr lang="en-US" sz="2000" dirty="0" err="1"/>
              <a:t>www.wikipedia.org</a:t>
            </a:r>
            <a:r>
              <a:rPr lang="en-US" sz="2000" dirty="0"/>
              <a:t>.</a:t>
            </a:r>
          </a:p>
        </p:txBody>
      </p:sp>
      <p:pic>
        <p:nvPicPr>
          <p:cNvPr id="5" name="Picture 4"/>
          <p:cNvPicPr>
            <a:picLocks noChangeAspect="1"/>
          </p:cNvPicPr>
          <p:nvPr/>
        </p:nvPicPr>
        <p:blipFill>
          <a:blip r:embed="rId4"/>
          <a:stretch>
            <a:fillRect/>
          </a:stretch>
        </p:blipFill>
        <p:spPr>
          <a:xfrm>
            <a:off x="415432" y="2803698"/>
            <a:ext cx="4856381" cy="2478536"/>
          </a:xfrm>
          <a:prstGeom prst="rect">
            <a:avLst/>
          </a:prstGeom>
        </p:spPr>
      </p:pic>
      <p:sp>
        <p:nvSpPr>
          <p:cNvPr id="6" name="TextBox 5"/>
          <p:cNvSpPr txBox="1"/>
          <p:nvPr/>
        </p:nvSpPr>
        <p:spPr>
          <a:xfrm>
            <a:off x="1103868" y="1139537"/>
            <a:ext cx="2723823" cy="369332"/>
          </a:xfrm>
          <a:prstGeom prst="rect">
            <a:avLst/>
          </a:prstGeom>
          <a:noFill/>
        </p:spPr>
        <p:txBody>
          <a:bodyPr wrap="none" rtlCol="0">
            <a:spAutoFit/>
          </a:bodyPr>
          <a:lstStyle/>
          <a:p>
            <a:r>
              <a:rPr lang="en-US" dirty="0"/>
              <a:t>http://</a:t>
            </a:r>
            <a:r>
              <a:rPr lang="en-US" dirty="0" err="1"/>
              <a:t>www.wikipedia.org</a:t>
            </a:r>
            <a:r>
              <a:rPr lang="en-US" dirty="0"/>
              <a:t>/ </a:t>
            </a:r>
            <a:r>
              <a:rPr lang="en-US" dirty="0" smtClean="0"/>
              <a:t> </a:t>
            </a:r>
            <a:endParaRPr lang="en-US" dirty="0"/>
          </a:p>
        </p:txBody>
      </p:sp>
      <p:sp>
        <p:nvSpPr>
          <p:cNvPr id="7" name="TextBox 6"/>
          <p:cNvSpPr txBox="1"/>
          <p:nvPr/>
        </p:nvSpPr>
        <p:spPr>
          <a:xfrm>
            <a:off x="2027789" y="2419604"/>
            <a:ext cx="1069524" cy="369332"/>
          </a:xfrm>
          <a:prstGeom prst="rect">
            <a:avLst/>
          </a:prstGeom>
          <a:noFill/>
        </p:spPr>
        <p:txBody>
          <a:bodyPr wrap="none" rtlCol="0">
            <a:spAutoFit/>
          </a:bodyPr>
          <a:lstStyle/>
          <a:p>
            <a:r>
              <a:rPr lang="en-US" b="1" dirty="0" smtClean="0"/>
              <a:t>Resource</a:t>
            </a:r>
            <a:endParaRPr lang="en-US" b="1" dirty="0"/>
          </a:p>
        </p:txBody>
      </p:sp>
      <p:sp>
        <p:nvSpPr>
          <p:cNvPr id="8" name="Rectangle 7"/>
          <p:cNvSpPr/>
          <p:nvPr/>
        </p:nvSpPr>
        <p:spPr>
          <a:xfrm>
            <a:off x="985172" y="1136865"/>
            <a:ext cx="3192907" cy="37064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8" idx="2"/>
            <a:endCxn id="7" idx="0"/>
          </p:cNvCxnSpPr>
          <p:nvPr/>
        </p:nvCxnSpPr>
        <p:spPr>
          <a:xfrm flipH="1">
            <a:off x="2562551" y="1507514"/>
            <a:ext cx="19075" cy="912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503624" y="1741091"/>
            <a:ext cx="1056700" cy="369332"/>
          </a:xfrm>
          <a:prstGeom prst="rect">
            <a:avLst/>
          </a:prstGeom>
          <a:noFill/>
        </p:spPr>
        <p:txBody>
          <a:bodyPr wrap="none" rtlCol="0">
            <a:spAutoFit/>
          </a:bodyPr>
          <a:lstStyle/>
          <a:p>
            <a:r>
              <a:rPr lang="en-US" dirty="0" smtClean="0"/>
              <a:t>identifies</a:t>
            </a:r>
            <a:endParaRPr lang="en-US" dirty="0"/>
          </a:p>
        </p:txBody>
      </p:sp>
      <p:sp>
        <p:nvSpPr>
          <p:cNvPr id="12" name="TextBox 11"/>
          <p:cNvSpPr txBox="1"/>
          <p:nvPr/>
        </p:nvSpPr>
        <p:spPr>
          <a:xfrm>
            <a:off x="337090" y="1128908"/>
            <a:ext cx="626368" cy="400110"/>
          </a:xfrm>
          <a:prstGeom prst="rect">
            <a:avLst/>
          </a:prstGeom>
          <a:noFill/>
        </p:spPr>
        <p:txBody>
          <a:bodyPr wrap="none" rtlCol="0">
            <a:spAutoFit/>
          </a:bodyPr>
          <a:lstStyle/>
          <a:p>
            <a:r>
              <a:rPr lang="en-US" sz="2000" dirty="0" smtClean="0"/>
              <a:t>URI</a:t>
            </a:r>
            <a:endParaRPr lang="en-US" sz="2000" dirty="0"/>
          </a:p>
        </p:txBody>
      </p:sp>
      <p:grpSp>
        <p:nvGrpSpPr>
          <p:cNvPr id="21" name="Group 20"/>
          <p:cNvGrpSpPr/>
          <p:nvPr/>
        </p:nvGrpSpPr>
        <p:grpSpPr>
          <a:xfrm>
            <a:off x="5210730" y="759692"/>
            <a:ext cx="3501515" cy="1970451"/>
            <a:chOff x="4522297" y="1044574"/>
            <a:chExt cx="3311602" cy="1839881"/>
          </a:xfrm>
        </p:grpSpPr>
        <p:sp>
          <p:nvSpPr>
            <p:cNvPr id="13" name="Oval 12"/>
            <p:cNvSpPr/>
            <p:nvPr/>
          </p:nvSpPr>
          <p:spPr>
            <a:xfrm>
              <a:off x="4522297" y="1044574"/>
              <a:ext cx="3311602" cy="1839881"/>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5763391" y="1813358"/>
              <a:ext cx="776728" cy="826610"/>
            </a:xfrm>
            <a:prstGeom prst="rect">
              <a:avLst/>
            </a:prstGeom>
          </p:spPr>
        </p:pic>
        <p:sp>
          <p:nvSpPr>
            <p:cNvPr id="20" name="TextBox 19"/>
            <p:cNvSpPr txBox="1"/>
            <p:nvPr/>
          </p:nvSpPr>
          <p:spPr>
            <a:xfrm>
              <a:off x="5205018" y="1145669"/>
              <a:ext cx="2628881" cy="646331"/>
            </a:xfrm>
            <a:prstGeom prst="rect">
              <a:avLst/>
            </a:prstGeom>
            <a:noFill/>
          </p:spPr>
          <p:txBody>
            <a:bodyPr wrap="square" rtlCol="0">
              <a:spAutoFit/>
            </a:bodyPr>
            <a:lstStyle/>
            <a:p>
              <a:r>
                <a:rPr lang="en-US" dirty="0" smtClean="0">
                  <a:hlinkClick r:id="rId6"/>
                </a:rPr>
                <a:t>www.wikipedia.org</a:t>
              </a:r>
              <a:r>
                <a:rPr lang="en-US" dirty="0" smtClean="0"/>
                <a:t> </a:t>
              </a:r>
            </a:p>
            <a:p>
              <a:r>
                <a:rPr lang="en-US" dirty="0" smtClean="0"/>
                <a:t>host</a:t>
              </a:r>
              <a:endParaRPr lang="en-US" dirty="0"/>
            </a:p>
          </p:txBody>
        </p:sp>
      </p:grpSp>
      <p:cxnSp>
        <p:nvCxnSpPr>
          <p:cNvPr id="22" name="Straight Arrow Connector 21"/>
          <p:cNvCxnSpPr>
            <a:stCxn id="32" idx="0"/>
            <a:endCxn id="19" idx="2"/>
          </p:cNvCxnSpPr>
          <p:nvPr/>
        </p:nvCxnSpPr>
        <p:spPr>
          <a:xfrm flipV="1">
            <a:off x="6720543" y="2468306"/>
            <a:ext cx="213091" cy="14132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3"/>
            <a:endCxn id="19" idx="1"/>
          </p:cNvCxnSpPr>
          <p:nvPr/>
        </p:nvCxnSpPr>
        <p:spPr>
          <a:xfrm flipV="1">
            <a:off x="3097313" y="2025670"/>
            <a:ext cx="3425685" cy="57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053672" y="1940972"/>
            <a:ext cx="1071477" cy="369332"/>
          </a:xfrm>
          <a:prstGeom prst="rect">
            <a:avLst/>
          </a:prstGeom>
          <a:noFill/>
        </p:spPr>
        <p:txBody>
          <a:bodyPr wrap="none" rtlCol="0">
            <a:spAutoFit/>
          </a:bodyPr>
          <a:lstStyle/>
          <a:p>
            <a:r>
              <a:rPr lang="en-US" dirty="0"/>
              <a:t>h</a:t>
            </a:r>
            <a:r>
              <a:rPr lang="en-US" dirty="0" smtClean="0"/>
              <a:t>osted at</a:t>
            </a:r>
            <a:endParaRPr lang="en-US" dirty="0"/>
          </a:p>
        </p:txBody>
      </p:sp>
      <p:sp>
        <p:nvSpPr>
          <p:cNvPr id="31" name="Rectangle 30"/>
          <p:cNvSpPr/>
          <p:nvPr/>
        </p:nvSpPr>
        <p:spPr>
          <a:xfrm>
            <a:off x="7122364" y="3042541"/>
            <a:ext cx="1476899" cy="646331"/>
          </a:xfrm>
          <a:prstGeom prst="rect">
            <a:avLst/>
          </a:prstGeom>
        </p:spPr>
        <p:txBody>
          <a:bodyPr wrap="none">
            <a:spAutoFit/>
          </a:bodyPr>
          <a:lstStyle/>
          <a:p>
            <a:r>
              <a:rPr lang="en-US" dirty="0" smtClean="0"/>
              <a:t>Accessed</a:t>
            </a:r>
          </a:p>
          <a:p>
            <a:r>
              <a:rPr lang="en-US" dirty="0" err="1" smtClean="0"/>
              <a:t>thorugh</a:t>
            </a:r>
            <a:r>
              <a:rPr lang="en-US" dirty="0" smtClean="0"/>
              <a:t> HTTP</a:t>
            </a:r>
            <a:endParaRPr lang="en-US" dirty="0"/>
          </a:p>
        </p:txBody>
      </p:sp>
      <p:pic>
        <p:nvPicPr>
          <p:cNvPr id="32" name="Picture 31"/>
          <p:cNvPicPr>
            <a:picLocks noChangeAspect="1"/>
          </p:cNvPicPr>
          <p:nvPr/>
        </p:nvPicPr>
        <p:blipFill>
          <a:blip r:embed="rId7"/>
          <a:stretch>
            <a:fillRect/>
          </a:stretch>
        </p:blipFill>
        <p:spPr>
          <a:xfrm>
            <a:off x="6175998" y="3881551"/>
            <a:ext cx="1089090" cy="1089090"/>
          </a:xfrm>
          <a:prstGeom prst="rect">
            <a:avLst/>
          </a:prstGeom>
        </p:spPr>
      </p:pic>
      <p:sp>
        <p:nvSpPr>
          <p:cNvPr id="35" name="Rectangle 34"/>
          <p:cNvSpPr/>
          <p:nvPr/>
        </p:nvSpPr>
        <p:spPr>
          <a:xfrm>
            <a:off x="7535894" y="464799"/>
            <a:ext cx="968459" cy="369332"/>
          </a:xfrm>
          <a:prstGeom prst="rect">
            <a:avLst/>
          </a:prstGeom>
        </p:spPr>
        <p:txBody>
          <a:bodyPr wrap="none">
            <a:spAutoFit/>
          </a:bodyPr>
          <a:lstStyle/>
          <a:p>
            <a:r>
              <a:rPr lang="en-US" b="1" dirty="0" smtClean="0"/>
              <a:t>Internet</a:t>
            </a:r>
          </a:p>
        </p:txBody>
      </p:sp>
    </p:spTree>
    <p:custDataLst>
      <p:tags r:id="rId1"/>
    </p:custDataLst>
    <p:extLst>
      <p:ext uri="{BB962C8B-B14F-4D97-AF65-F5344CB8AC3E}">
        <p14:creationId xmlns:p14="http://schemas.microsoft.com/office/powerpoint/2010/main" val="1879757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IRI</a:t>
            </a:r>
            <a:endParaRPr lang="en-US" sz="5400" dirty="0"/>
          </a:p>
        </p:txBody>
      </p:sp>
      <p:sp>
        <p:nvSpPr>
          <p:cNvPr id="3" name="Content Placeholder 2"/>
          <p:cNvSpPr>
            <a:spLocks noGrp="1"/>
          </p:cNvSpPr>
          <p:nvPr>
            <p:ph idx="1"/>
          </p:nvPr>
        </p:nvSpPr>
        <p:spPr/>
        <p:txBody>
          <a:bodyPr>
            <a:normAutofit/>
          </a:bodyPr>
          <a:lstStyle/>
          <a:p>
            <a:pPr>
              <a:buFont typeface="Wingdings" charset="2"/>
              <a:buChar char="§"/>
            </a:pPr>
            <a:r>
              <a:rPr lang="en-US" sz="2400" dirty="0" smtClean="0"/>
              <a:t>Internationalized </a:t>
            </a:r>
            <a:r>
              <a:rPr lang="en-US" sz="2400" dirty="0"/>
              <a:t>Resource Identifier (IRI) is a generalization of the Uniform Resource Identifier (URI</a:t>
            </a:r>
            <a:r>
              <a:rPr lang="en-US" sz="2400" dirty="0" smtClean="0"/>
              <a:t>)</a:t>
            </a:r>
            <a:endParaRPr lang="en-US" sz="2400" dirty="0"/>
          </a:p>
          <a:p>
            <a:pPr>
              <a:buFont typeface="Wingdings" charset="2"/>
              <a:buChar char="§"/>
            </a:pPr>
            <a:r>
              <a:rPr lang="en-US" sz="2400" dirty="0" smtClean="0"/>
              <a:t>While </a:t>
            </a:r>
            <a:r>
              <a:rPr lang="en-US" sz="2400" dirty="0"/>
              <a:t>URIs are limited to a subset of the ASCII character set, IRIs may contain characters from the Universal Character Set (Unicode/ISO 10646), including Chinese or Japanese kanji, Korean, Cyrillic characters, and so forth. It is defined by RFC 3987</a:t>
            </a:r>
            <a:r>
              <a:rPr lang="en-US" sz="2400" dirty="0" smtClean="0"/>
              <a:t>.</a:t>
            </a:r>
            <a:endParaRPr lang="en-US" sz="2400" dirty="0"/>
          </a:p>
          <a:p>
            <a:pPr>
              <a:buFont typeface="Wingdings" charset="2"/>
              <a:buChar char="§"/>
            </a:pPr>
            <a:r>
              <a:rPr lang="en-US" sz="2400" dirty="0" smtClean="0"/>
              <a:t>Here is an example:</a:t>
            </a:r>
          </a:p>
          <a:p>
            <a:pPr marL="0" indent="0">
              <a:buNone/>
            </a:pPr>
            <a:r>
              <a:rPr lang="en-US" sz="2400" dirty="0" smtClean="0"/>
              <a:t>	</a:t>
            </a:r>
            <a:r>
              <a:rPr lang="en-US" sz="2400" u="sng" dirty="0" smtClean="0"/>
              <a:t>http</a:t>
            </a:r>
            <a:r>
              <a:rPr lang="en-US" sz="2400" u="sng" dirty="0"/>
              <a:t>://</a:t>
            </a:r>
            <a:r>
              <a:rPr lang="en-US" sz="2400" u="sng" dirty="0" err="1" smtClean="0"/>
              <a:t>www.päypal.com</a:t>
            </a:r>
            <a:endParaRPr lang="en-US" sz="2400" dirty="0"/>
          </a:p>
          <a:p>
            <a:pPr marL="0" indent="0">
              <a:buNone/>
            </a:pPr>
            <a:r>
              <a:rPr lang="en-US" sz="2400" dirty="0" smtClean="0"/>
              <a:t>	Where does that IRI take you? It is not the same as a 	very similar familiar payment site!</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29" y="4991956"/>
            <a:ext cx="821723" cy="821723"/>
          </a:xfrm>
          <a:prstGeom prst="rect">
            <a:avLst/>
          </a:prstGeom>
        </p:spPr>
      </p:pic>
    </p:spTree>
    <p:custDataLst>
      <p:tags r:id="rId1"/>
    </p:custDataLst>
    <p:extLst>
      <p:ext uri="{BB962C8B-B14F-4D97-AF65-F5344CB8AC3E}">
        <p14:creationId xmlns:p14="http://schemas.microsoft.com/office/powerpoint/2010/main" val="2318784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CURIES</a:t>
            </a:r>
            <a:endParaRPr lang="en-US" dirty="0"/>
          </a:p>
        </p:txBody>
      </p:sp>
      <p:sp>
        <p:nvSpPr>
          <p:cNvPr id="3" name="Content Placeholder 2"/>
          <p:cNvSpPr>
            <a:spLocks noGrp="1"/>
          </p:cNvSpPr>
          <p:nvPr>
            <p:ph idx="1"/>
          </p:nvPr>
        </p:nvSpPr>
        <p:spPr>
          <a:xfrm>
            <a:off x="224972" y="977425"/>
            <a:ext cx="8694058" cy="5474363"/>
          </a:xfrm>
        </p:spPr>
        <p:txBody>
          <a:bodyPr>
            <a:normAutofit/>
          </a:bodyPr>
          <a:lstStyle/>
          <a:p>
            <a:pPr marL="0" indent="0">
              <a:buNone/>
            </a:pPr>
            <a:r>
              <a:rPr lang="en-US" sz="2400" dirty="0"/>
              <a:t>A CURIE (Compact URI) consists of a </a:t>
            </a:r>
            <a:r>
              <a:rPr lang="en-US" sz="2400" dirty="0" smtClean="0"/>
              <a:t>prefix and </a:t>
            </a:r>
            <a:r>
              <a:rPr lang="en-US" sz="2400" dirty="0"/>
              <a:t>a suffix, where the prefix stands in </a:t>
            </a:r>
            <a:r>
              <a:rPr lang="en-US" sz="2400" dirty="0" smtClean="0"/>
              <a:t>place of a </a:t>
            </a:r>
            <a:r>
              <a:rPr lang="en-US" sz="2400" dirty="0"/>
              <a:t>longer base IRI. </a:t>
            </a:r>
            <a:endParaRPr lang="en-US" sz="2400" dirty="0" smtClean="0"/>
          </a:p>
          <a:p>
            <a:pPr marL="0" indent="0">
              <a:buNone/>
            </a:pPr>
            <a:r>
              <a:rPr lang="en-US" dirty="0" smtClean="0"/>
              <a:t>By </a:t>
            </a:r>
            <a:r>
              <a:rPr lang="en-US" dirty="0"/>
              <a:t>converting </a:t>
            </a:r>
            <a:r>
              <a:rPr lang="en-US" dirty="0" smtClean="0"/>
              <a:t>the prefix </a:t>
            </a:r>
            <a:r>
              <a:rPr lang="en-US" dirty="0"/>
              <a:t>and appending the suffix we get back to </a:t>
            </a:r>
            <a:r>
              <a:rPr lang="en-US" dirty="0" smtClean="0"/>
              <a:t>full </a:t>
            </a:r>
            <a:r>
              <a:rPr lang="en-US" dirty="0"/>
              <a:t>IRI. For example, if we </a:t>
            </a:r>
            <a:r>
              <a:rPr lang="en-US" dirty="0" smtClean="0"/>
              <a:t>define the obo </a:t>
            </a:r>
            <a:r>
              <a:rPr lang="en-US" dirty="0"/>
              <a:t>prefix </a:t>
            </a:r>
            <a:r>
              <a:rPr lang="en-US" dirty="0" smtClean="0"/>
              <a:t>to stand in place of the IRI as:</a:t>
            </a:r>
          </a:p>
          <a:p>
            <a:pPr marL="0" indent="0">
              <a:buNone/>
            </a:pPr>
            <a:r>
              <a:rPr lang="en-US" dirty="0" smtClean="0"/>
              <a:t>http</a:t>
            </a:r>
            <a:r>
              <a:rPr lang="en-US" dirty="0"/>
              <a:t>://</a:t>
            </a:r>
            <a:r>
              <a:rPr lang="en-US" dirty="0" err="1"/>
              <a:t>purl.obolibrary.org</a:t>
            </a:r>
            <a:r>
              <a:rPr lang="en-US" dirty="0"/>
              <a:t>/obo/, </a:t>
            </a:r>
            <a:r>
              <a:rPr lang="en-US" dirty="0" smtClean="0"/>
              <a:t>then the </a:t>
            </a:r>
            <a:r>
              <a:rPr lang="en-US" dirty="0"/>
              <a:t>CURIE </a:t>
            </a:r>
          </a:p>
          <a:p>
            <a:pPr marL="0" indent="0">
              <a:buNone/>
            </a:pPr>
            <a:r>
              <a:rPr lang="en-US" dirty="0" smtClean="0"/>
              <a:t>obo:UBERON_0002280 </a:t>
            </a:r>
          </a:p>
          <a:p>
            <a:pPr marL="0" indent="0">
              <a:buNone/>
            </a:pPr>
            <a:r>
              <a:rPr lang="en-US" dirty="0" smtClean="0"/>
              <a:t>can </a:t>
            </a:r>
            <a:r>
              <a:rPr lang="en-US" dirty="0"/>
              <a:t>be expanded </a:t>
            </a:r>
            <a:r>
              <a:rPr lang="en-US" dirty="0" smtClean="0"/>
              <a:t>to </a:t>
            </a:r>
          </a:p>
          <a:p>
            <a:pPr marL="0" indent="0">
              <a:buNone/>
            </a:pPr>
            <a:r>
              <a:rPr lang="en-US" dirty="0" smtClean="0">
                <a:hlinkClick r:id="rId4"/>
              </a:rPr>
              <a:t>http</a:t>
            </a:r>
            <a:r>
              <a:rPr lang="en-US" dirty="0">
                <a:hlinkClick r:id="rId4"/>
              </a:rPr>
              <a:t>://purl.obolibrary.org/obo/</a:t>
            </a:r>
            <a:r>
              <a:rPr lang="en-US" dirty="0" smtClean="0">
                <a:hlinkClick r:id="rId4"/>
              </a:rPr>
              <a:t>UBERON_0002280</a:t>
            </a:r>
            <a:endParaRPr lang="en-US" dirty="0" smtClean="0"/>
          </a:p>
          <a:p>
            <a:pPr marL="0" indent="0">
              <a:buNone/>
            </a:pPr>
            <a:r>
              <a:rPr lang="en-US" dirty="0" smtClean="0"/>
              <a:t>Which is the UBERON Anatomy term for ‘</a:t>
            </a:r>
            <a:r>
              <a:rPr lang="en-US" dirty="0" err="1" smtClean="0"/>
              <a:t>otolith</a:t>
            </a:r>
            <a:r>
              <a:rPr lang="en-US" dirty="0" smtClean="0"/>
              <a:t>’. </a:t>
            </a:r>
          </a:p>
          <a:p>
            <a:pPr marL="0" indent="0">
              <a:spcBef>
                <a:spcPts val="0"/>
              </a:spcBef>
              <a:spcAft>
                <a:spcPts val="0"/>
              </a:spcAft>
              <a:buNone/>
            </a:pPr>
            <a:r>
              <a:rPr lang="en-US" dirty="0" smtClean="0"/>
              <a:t>Any </a:t>
            </a:r>
            <a:r>
              <a:rPr lang="en-US" dirty="0"/>
              <a:t>file that contains CURIEs </a:t>
            </a:r>
            <a:r>
              <a:rPr lang="en-US" dirty="0" smtClean="0"/>
              <a:t>need to </a:t>
            </a:r>
          </a:p>
          <a:p>
            <a:pPr marL="0" indent="0">
              <a:spcBef>
                <a:spcPts val="0"/>
              </a:spcBef>
              <a:spcAft>
                <a:spcPts val="0"/>
              </a:spcAft>
              <a:buNone/>
            </a:pPr>
            <a:r>
              <a:rPr lang="en-US" dirty="0" smtClean="0"/>
              <a:t>define </a:t>
            </a:r>
            <a:r>
              <a:rPr lang="en-US" dirty="0"/>
              <a:t>the </a:t>
            </a:r>
            <a:r>
              <a:rPr lang="en-US" dirty="0" smtClean="0"/>
              <a:t>prefixes in the file header.</a:t>
            </a:r>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5"/>
          <a:stretch>
            <a:fillRect/>
          </a:stretch>
        </p:blipFill>
        <p:spPr>
          <a:xfrm>
            <a:off x="5314875" y="5260708"/>
            <a:ext cx="3829125" cy="1597292"/>
          </a:xfrm>
          <a:prstGeom prst="rect">
            <a:avLst/>
          </a:prstGeom>
        </p:spPr>
      </p:pic>
    </p:spTree>
    <p:custDataLst>
      <p:tags r:id="rId1"/>
    </p:custDataLst>
    <p:extLst>
      <p:ext uri="{BB962C8B-B14F-4D97-AF65-F5344CB8AC3E}">
        <p14:creationId xmlns:p14="http://schemas.microsoft.com/office/powerpoint/2010/main" val="1076212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OWL document</a:t>
            </a:r>
            <a:endParaRPr lang="en-US" sz="4400" dirty="0"/>
          </a:p>
        </p:txBody>
      </p:sp>
      <p:sp>
        <p:nvSpPr>
          <p:cNvPr id="3" name="Content Placeholder 2"/>
          <p:cNvSpPr txBox="1">
            <a:spLocks/>
          </p:cNvSpPr>
          <p:nvPr/>
        </p:nvSpPr>
        <p:spPr>
          <a:xfrm>
            <a:off x="224631" y="1324143"/>
            <a:ext cx="8462169"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smtClean="0"/>
              <a:t>Each ontology is associated with an </a:t>
            </a:r>
            <a:r>
              <a:rPr lang="en-US" b="1" dirty="0" smtClean="0"/>
              <a:t>ontology document</a:t>
            </a:r>
            <a:r>
              <a:rPr lang="en-US" dirty="0" smtClean="0"/>
              <a:t> which physically contains the ontology stored in a particular way (e.g. a text file using one of the syntaxes available)</a:t>
            </a:r>
          </a:p>
          <a:p>
            <a:pPr>
              <a:buFont typeface="Wingdings" charset="2"/>
              <a:buChar char="§"/>
            </a:pPr>
            <a:endParaRPr lang="en-US" dirty="0"/>
          </a:p>
          <a:p>
            <a:pPr>
              <a:buFont typeface="Wingdings" charset="2"/>
              <a:buChar char="§"/>
            </a:pPr>
            <a:r>
              <a:rPr lang="en-US" dirty="0" smtClean="0"/>
              <a:t>An ontology document should be accessible through an IRI</a:t>
            </a:r>
          </a:p>
          <a:p>
            <a:pPr>
              <a:buFont typeface="Wingdings" charset="2"/>
              <a:buChar char="§"/>
            </a:pPr>
            <a:endParaRPr lang="en-US" dirty="0"/>
          </a:p>
        </p:txBody>
      </p:sp>
    </p:spTree>
    <p:custDataLst>
      <p:tags r:id="rId1"/>
    </p:custDataLst>
    <p:extLst>
      <p:ext uri="{BB962C8B-B14F-4D97-AF65-F5344CB8AC3E}">
        <p14:creationId xmlns:p14="http://schemas.microsoft.com/office/powerpoint/2010/main" val="67015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OWL Syntaxes</a:t>
            </a:r>
            <a:endParaRPr lang="en-US" dirty="0"/>
          </a:p>
        </p:txBody>
      </p:sp>
    </p:spTree>
    <p:extLst>
      <p:ext uri="{BB962C8B-B14F-4D97-AF65-F5344CB8AC3E}">
        <p14:creationId xmlns:p14="http://schemas.microsoft.com/office/powerpoint/2010/main" val="17505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OWL Syntaxes</a:t>
            </a:r>
            <a:endParaRPr lang="en-US" sz="4400" dirty="0"/>
          </a:p>
        </p:txBody>
      </p:sp>
      <p:sp>
        <p:nvSpPr>
          <p:cNvPr id="3" name="Content Placeholder 2"/>
          <p:cNvSpPr>
            <a:spLocks noGrp="1"/>
          </p:cNvSpPr>
          <p:nvPr>
            <p:ph idx="1"/>
          </p:nvPr>
        </p:nvSpPr>
        <p:spPr>
          <a:xfrm>
            <a:off x="448212" y="1182914"/>
            <a:ext cx="8470818" cy="5474363"/>
          </a:xfrm>
        </p:spPr>
        <p:txBody>
          <a:bodyPr>
            <a:normAutofit/>
          </a:bodyPr>
          <a:lstStyle/>
          <a:p>
            <a:pPr marL="0" indent="0">
              <a:buNone/>
            </a:pPr>
            <a:r>
              <a:rPr lang="en-US" sz="2800" dirty="0"/>
              <a:t>There are a variety of syntaxes for persisting, sharing and editing OWL ontologies</a:t>
            </a:r>
          </a:p>
          <a:p>
            <a:pPr>
              <a:buFont typeface="Wingdings" charset="2"/>
              <a:buChar char="§"/>
            </a:pPr>
            <a:r>
              <a:rPr lang="en-US" sz="2800" dirty="0" smtClean="0"/>
              <a:t>Functional OWL Syntax</a:t>
            </a:r>
          </a:p>
          <a:p>
            <a:pPr>
              <a:buFont typeface="Wingdings" charset="2"/>
              <a:buChar char="§"/>
            </a:pPr>
            <a:r>
              <a:rPr lang="en-US" sz="2800" dirty="0" smtClean="0"/>
              <a:t>RDF based Syntaxes</a:t>
            </a:r>
          </a:p>
          <a:p>
            <a:pPr lvl="1">
              <a:buFont typeface="Wingdings" charset="2"/>
              <a:buChar char="§"/>
            </a:pPr>
            <a:r>
              <a:rPr lang="en-US" sz="2400" dirty="0" smtClean="0"/>
              <a:t>RDF/XML</a:t>
            </a:r>
          </a:p>
          <a:p>
            <a:pPr lvl="1">
              <a:buFont typeface="Wingdings" charset="2"/>
              <a:buChar char="§"/>
            </a:pPr>
            <a:r>
              <a:rPr lang="en-US" sz="2400" dirty="0" smtClean="0"/>
              <a:t>Turtle</a:t>
            </a:r>
          </a:p>
          <a:p>
            <a:pPr marL="342900" lvl="1" indent="-342900">
              <a:buFont typeface="Wingdings" charset="2"/>
              <a:buChar char="§"/>
            </a:pPr>
            <a:r>
              <a:rPr lang="en-US" sz="2400" dirty="0"/>
              <a:t>OWL/</a:t>
            </a:r>
            <a:r>
              <a:rPr lang="en-US" sz="2400" dirty="0" smtClean="0"/>
              <a:t>XML</a:t>
            </a:r>
          </a:p>
          <a:p>
            <a:pPr>
              <a:buFont typeface="Wingdings" charset="2"/>
              <a:buChar char="§"/>
            </a:pPr>
            <a:r>
              <a:rPr lang="en-US" sz="2800" dirty="0" smtClean="0"/>
              <a:t>Manchester Syntax</a:t>
            </a:r>
            <a:endParaRPr lang="en-US" sz="2800" dirty="0"/>
          </a:p>
        </p:txBody>
      </p:sp>
    </p:spTree>
    <p:custDataLst>
      <p:tags r:id="rId1"/>
    </p:custDataLst>
    <p:extLst>
      <p:ext uri="{BB962C8B-B14F-4D97-AF65-F5344CB8AC3E}">
        <p14:creationId xmlns:p14="http://schemas.microsoft.com/office/powerpoint/2010/main" val="600170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RDF Based Syntaxes: RDF/XML</a:t>
            </a:r>
            <a:endParaRPr lang="en-US" sz="4000" dirty="0"/>
          </a:p>
        </p:txBody>
      </p:sp>
      <p:sp>
        <p:nvSpPr>
          <p:cNvPr id="3" name="Content Placeholder 2"/>
          <p:cNvSpPr>
            <a:spLocks noGrp="1"/>
          </p:cNvSpPr>
          <p:nvPr>
            <p:ph idx="1"/>
          </p:nvPr>
        </p:nvSpPr>
        <p:spPr/>
        <p:txBody>
          <a:bodyPr>
            <a:normAutofit/>
          </a:bodyPr>
          <a:lstStyle/>
          <a:p>
            <a:pPr>
              <a:buFont typeface="Wingdings" charset="2"/>
              <a:buChar char="§"/>
            </a:pPr>
            <a:r>
              <a:rPr lang="en-US" sz="2800" dirty="0"/>
              <a:t>RDF = Resource Description </a:t>
            </a:r>
            <a:r>
              <a:rPr lang="en-US" sz="2800" dirty="0" smtClean="0"/>
              <a:t>Framework based </a:t>
            </a:r>
            <a:r>
              <a:rPr lang="en-US" sz="2800" dirty="0"/>
              <a:t>upon idea of making statements about in the form of subject-predicate-object expressions known as </a:t>
            </a:r>
            <a:r>
              <a:rPr lang="en-US" sz="2800" dirty="0" smtClean="0"/>
              <a:t>triples </a:t>
            </a:r>
            <a:endParaRPr lang="en-US" sz="2800" dirty="0"/>
          </a:p>
          <a:p>
            <a:pPr>
              <a:buFont typeface="Wingdings" charset="2"/>
              <a:buChar char="§"/>
            </a:pPr>
            <a:r>
              <a:rPr lang="en-US" sz="2800" dirty="0" smtClean="0"/>
              <a:t>This </a:t>
            </a:r>
            <a:r>
              <a:rPr lang="en-US" sz="2800" dirty="0"/>
              <a:t>syntax provides an XML representation of an RDF </a:t>
            </a:r>
            <a:r>
              <a:rPr lang="en-US" sz="2800" dirty="0" smtClean="0"/>
              <a:t>graph</a:t>
            </a:r>
          </a:p>
          <a:p>
            <a:pPr lvl="1">
              <a:buFont typeface="Wingdings" charset="2"/>
              <a:buChar char="§"/>
            </a:pPr>
            <a:r>
              <a:rPr lang="en-US" sz="2400" dirty="0" smtClean="0"/>
              <a:t>RDF/XML is very verbose </a:t>
            </a:r>
          </a:p>
          <a:p>
            <a:pPr lvl="1">
              <a:buFont typeface="Wingdings" charset="2"/>
              <a:buChar char="§"/>
            </a:pPr>
            <a:r>
              <a:rPr lang="en-US" sz="2400" dirty="0" smtClean="0"/>
              <a:t>Not easy to be read</a:t>
            </a:r>
          </a:p>
          <a:p>
            <a:pPr lvl="1">
              <a:buFont typeface="Wingdings" charset="2"/>
              <a:buChar char="§"/>
            </a:pPr>
            <a:r>
              <a:rPr lang="en-US" sz="2400" dirty="0" smtClean="0"/>
              <a:t>Most of the ontologies are exchanged and made available through RDF/XML</a:t>
            </a:r>
          </a:p>
          <a:p>
            <a:pPr lvl="1">
              <a:buFont typeface="Wingdings" charset="2"/>
              <a:buChar char="§"/>
            </a:pPr>
            <a:r>
              <a:rPr lang="en-US" sz="2400" dirty="0" smtClean="0"/>
              <a:t>We will use RDF/XML in some of the exercises and in the remainder of the slides</a:t>
            </a:r>
            <a:endParaRPr lang="en-US" sz="2400" dirty="0"/>
          </a:p>
        </p:txBody>
      </p:sp>
    </p:spTree>
    <p:custDataLst>
      <p:tags r:id="rId1"/>
    </p:custDataLst>
    <p:extLst>
      <p:ext uri="{BB962C8B-B14F-4D97-AF65-F5344CB8AC3E}">
        <p14:creationId xmlns:p14="http://schemas.microsoft.com/office/powerpoint/2010/main" val="2024655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Example</a:t>
            </a:r>
            <a:endParaRPr lang="en-US" sz="4000" dirty="0"/>
          </a:p>
        </p:txBody>
      </p:sp>
      <p:sp>
        <p:nvSpPr>
          <p:cNvPr id="3" name="Content Placeholder 2"/>
          <p:cNvSpPr>
            <a:spLocks noGrp="1"/>
          </p:cNvSpPr>
          <p:nvPr>
            <p:ph idx="1"/>
          </p:nvPr>
        </p:nvSpPr>
        <p:spPr>
          <a:xfrm>
            <a:off x="457200" y="1333640"/>
            <a:ext cx="8229600" cy="4525963"/>
          </a:xfrm>
        </p:spPr>
        <p:txBody>
          <a:bodyPr>
            <a:normAutofit/>
          </a:bodyPr>
          <a:lstStyle/>
          <a:p>
            <a:pPr marL="0" indent="0">
              <a:buNone/>
            </a:pPr>
            <a:r>
              <a:rPr lang="en-US" sz="2400" dirty="0" smtClean="0"/>
              <a:t>Let’s use this ontology class as an example to explore the different OWL syntaxes:</a:t>
            </a:r>
          </a:p>
          <a:p>
            <a:pPr marL="0" indent="0">
              <a:buNone/>
            </a:pPr>
            <a:r>
              <a:rPr lang="en-US" sz="2400" b="1" dirty="0" smtClean="0">
                <a:solidFill>
                  <a:srgbClr val="18496B"/>
                </a:solidFill>
              </a:rPr>
              <a:t>teacher</a:t>
            </a:r>
            <a:r>
              <a:rPr lang="en-US" sz="2400" dirty="0" smtClean="0"/>
              <a:t> is </a:t>
            </a:r>
            <a:r>
              <a:rPr lang="en-US" sz="2400" dirty="0"/>
              <a:t>equivalent to a </a:t>
            </a:r>
            <a:r>
              <a:rPr lang="en-US" sz="2400" b="1" dirty="0">
                <a:solidFill>
                  <a:srgbClr val="18496B"/>
                </a:solidFill>
              </a:rPr>
              <a:t>person</a:t>
            </a:r>
            <a:r>
              <a:rPr lang="en-US" sz="2400" dirty="0"/>
              <a:t> </a:t>
            </a:r>
            <a:r>
              <a:rPr lang="en-US" sz="2400" dirty="0" smtClean="0"/>
              <a:t>who </a:t>
            </a:r>
            <a:r>
              <a:rPr lang="en-US" sz="2400" b="1" dirty="0" smtClean="0">
                <a:solidFill>
                  <a:srgbClr val="18496B"/>
                </a:solidFill>
              </a:rPr>
              <a:t>teaches</a:t>
            </a:r>
            <a:r>
              <a:rPr lang="en-US" sz="2400" dirty="0" smtClean="0"/>
              <a:t> some </a:t>
            </a:r>
            <a:r>
              <a:rPr lang="en-US" sz="2400" b="1" dirty="0" smtClean="0">
                <a:solidFill>
                  <a:srgbClr val="18496B"/>
                </a:solidFill>
              </a:rPr>
              <a:t>course</a:t>
            </a:r>
            <a:endParaRPr lang="en-US" sz="2400" b="1" dirty="0">
              <a:solidFill>
                <a:srgbClr val="18496B"/>
              </a:solidFill>
            </a:endParaRPr>
          </a:p>
        </p:txBody>
      </p:sp>
      <p:sp>
        <p:nvSpPr>
          <p:cNvPr id="4" name="Oval 3"/>
          <p:cNvSpPr/>
          <p:nvPr/>
        </p:nvSpPr>
        <p:spPr>
          <a:xfrm>
            <a:off x="1455878" y="3702135"/>
            <a:ext cx="4187630" cy="278997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132838" y="3729319"/>
            <a:ext cx="4375786" cy="276279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solidFill>
                <a:schemeClr val="tx1"/>
              </a:solidFill>
            </a:endParaRPr>
          </a:p>
        </p:txBody>
      </p:sp>
      <p:sp>
        <p:nvSpPr>
          <p:cNvPr id="6" name="TextBox 5"/>
          <p:cNvSpPr txBox="1"/>
          <p:nvPr/>
        </p:nvSpPr>
        <p:spPr>
          <a:xfrm>
            <a:off x="1789357" y="4945650"/>
            <a:ext cx="1066217" cy="461665"/>
          </a:xfrm>
          <a:prstGeom prst="rect">
            <a:avLst/>
          </a:prstGeom>
          <a:noFill/>
        </p:spPr>
        <p:txBody>
          <a:bodyPr wrap="none" rtlCol="0">
            <a:spAutoFit/>
          </a:bodyPr>
          <a:lstStyle/>
          <a:p>
            <a:r>
              <a:rPr lang="en-US" sz="2400" b="1" dirty="0" smtClean="0"/>
              <a:t>Person</a:t>
            </a:r>
            <a:endParaRPr lang="en-US" b="1" dirty="0"/>
          </a:p>
        </p:txBody>
      </p:sp>
      <p:sp>
        <p:nvSpPr>
          <p:cNvPr id="7" name="TextBox 6"/>
          <p:cNvSpPr txBox="1"/>
          <p:nvPr/>
        </p:nvSpPr>
        <p:spPr>
          <a:xfrm>
            <a:off x="5880755" y="4541531"/>
            <a:ext cx="1368884" cy="1200328"/>
          </a:xfrm>
          <a:prstGeom prst="rect">
            <a:avLst/>
          </a:prstGeom>
          <a:noFill/>
        </p:spPr>
        <p:txBody>
          <a:bodyPr wrap="none" rtlCol="0">
            <a:spAutoFit/>
          </a:bodyPr>
          <a:lstStyle/>
          <a:p>
            <a:r>
              <a:rPr lang="en-US" sz="2400" b="1" dirty="0" smtClean="0"/>
              <a:t>Teaches_</a:t>
            </a:r>
          </a:p>
          <a:p>
            <a:r>
              <a:rPr lang="en-US" sz="2400" b="1" dirty="0" smtClean="0"/>
              <a:t>some_</a:t>
            </a:r>
          </a:p>
          <a:p>
            <a:r>
              <a:rPr lang="en-US" sz="2400" b="1" dirty="0" smtClean="0"/>
              <a:t>course</a:t>
            </a:r>
            <a:endParaRPr lang="en-US" sz="2400" b="1" dirty="0"/>
          </a:p>
        </p:txBody>
      </p:sp>
      <p:sp>
        <p:nvSpPr>
          <p:cNvPr id="8" name="TextBox 7"/>
          <p:cNvSpPr txBox="1"/>
          <p:nvPr/>
        </p:nvSpPr>
        <p:spPr>
          <a:xfrm>
            <a:off x="3713398" y="4907162"/>
            <a:ext cx="1377300" cy="523220"/>
          </a:xfrm>
          <a:prstGeom prst="rect">
            <a:avLst/>
          </a:prstGeom>
          <a:noFill/>
        </p:spPr>
        <p:txBody>
          <a:bodyPr wrap="none" rtlCol="0">
            <a:spAutoFit/>
          </a:bodyPr>
          <a:lstStyle/>
          <a:p>
            <a:r>
              <a:rPr lang="en-US" sz="2800" b="1" dirty="0" smtClean="0">
                <a:solidFill>
                  <a:srgbClr val="000000"/>
                </a:solidFill>
              </a:rPr>
              <a:t>Teacher</a:t>
            </a:r>
            <a:endParaRPr lang="en-US" sz="2800" b="1" dirty="0">
              <a:solidFill>
                <a:srgbClr val="000000"/>
              </a:solidFill>
            </a:endParaRPr>
          </a:p>
        </p:txBody>
      </p:sp>
    </p:spTree>
    <p:custDataLst>
      <p:tags r:id="rId1"/>
    </p:custDataLst>
    <p:extLst>
      <p:ext uri="{BB962C8B-B14F-4D97-AF65-F5344CB8AC3E}">
        <p14:creationId xmlns:p14="http://schemas.microsoft.com/office/powerpoint/2010/main" val="649812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a:xfrm>
            <a:off x="997940" y="1182915"/>
            <a:ext cx="7921090" cy="5256522"/>
          </a:xfrm>
        </p:spPr>
        <p:txBody>
          <a:bodyPr>
            <a:normAutofit/>
          </a:bodyPr>
          <a:lstStyle/>
          <a:p>
            <a:pPr marL="0" indent="0">
              <a:buNone/>
            </a:pPr>
            <a:r>
              <a:rPr lang="en-US" sz="3200" dirty="0" smtClean="0"/>
              <a:t>Define what is OWL</a:t>
            </a:r>
          </a:p>
          <a:p>
            <a:pPr marL="0" indent="0">
              <a:buNone/>
            </a:pPr>
            <a:endParaRPr lang="en-US" sz="3200" dirty="0"/>
          </a:p>
          <a:p>
            <a:pPr marL="0" indent="0">
              <a:buNone/>
            </a:pPr>
            <a:r>
              <a:rPr lang="en-US" sz="3200" dirty="0" smtClean="0"/>
              <a:t>Describe the differences between IRI, URI, and URLs</a:t>
            </a:r>
          </a:p>
          <a:p>
            <a:pPr marL="0" indent="0">
              <a:buNone/>
            </a:pPr>
            <a:endParaRPr lang="en-US" sz="3200" dirty="0"/>
          </a:p>
          <a:p>
            <a:pPr marL="0" indent="0">
              <a:buNone/>
            </a:pPr>
            <a:r>
              <a:rPr lang="en-US" sz="3200" dirty="0" smtClean="0"/>
              <a:t>Understand OWL Syntaxes</a:t>
            </a:r>
            <a:endParaRPr lang="en-US" sz="3200" dirty="0"/>
          </a:p>
        </p:txBody>
      </p:sp>
      <p:sp>
        <p:nvSpPr>
          <p:cNvPr id="4" name="Content Placeholder 3"/>
          <p:cNvSpPr>
            <a:spLocks noGrp="1"/>
          </p:cNvSpPr>
          <p:nvPr>
            <p:ph sz="quarter" idx="14"/>
          </p:nvPr>
        </p:nvSpPr>
        <p:spPr/>
        <p:txBody>
          <a:bodyPr/>
          <a:lstStyle/>
          <a:p>
            <a:endParaRPr lang="en-US"/>
          </a:p>
        </p:txBody>
      </p:sp>
      <p:sp>
        <p:nvSpPr>
          <p:cNvPr id="5" name="Oval 4"/>
          <p:cNvSpPr/>
          <p:nvPr/>
        </p:nvSpPr>
        <p:spPr>
          <a:xfrm>
            <a:off x="396720" y="1169633"/>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6" name="Oval 5"/>
          <p:cNvSpPr/>
          <p:nvPr/>
        </p:nvSpPr>
        <p:spPr>
          <a:xfrm>
            <a:off x="396720" y="2555954"/>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7" name="Oval 6"/>
          <p:cNvSpPr/>
          <p:nvPr/>
        </p:nvSpPr>
        <p:spPr>
          <a:xfrm>
            <a:off x="396720" y="4260678"/>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Tree>
    <p:custDataLst>
      <p:tags r:id="rId1"/>
    </p:custDataLst>
    <p:extLst>
      <p:ext uri="{BB962C8B-B14F-4D97-AF65-F5344CB8AC3E}">
        <p14:creationId xmlns:p14="http://schemas.microsoft.com/office/powerpoint/2010/main" val="2756881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5033760"/>
            <a:ext cx="4373655" cy="1891860"/>
          </a:xfrm>
          <a:prstGeom prst="rect">
            <a:avLst/>
          </a:prstGeom>
        </p:spPr>
      </p:pic>
      <p:sp>
        <p:nvSpPr>
          <p:cNvPr id="2" name="Title 1"/>
          <p:cNvSpPr>
            <a:spLocks noGrp="1"/>
          </p:cNvSpPr>
          <p:nvPr>
            <p:ph type="title"/>
          </p:nvPr>
        </p:nvSpPr>
        <p:spPr>
          <a:xfrm>
            <a:off x="0" y="160338"/>
            <a:ext cx="8686800" cy="1143000"/>
          </a:xfrm>
        </p:spPr>
        <p:txBody>
          <a:bodyPr>
            <a:normAutofit/>
          </a:bodyPr>
          <a:lstStyle/>
          <a:p>
            <a:r>
              <a:rPr lang="en-US" sz="4000" dirty="0" smtClean="0"/>
              <a:t>Different syntaxes</a:t>
            </a:r>
            <a:endParaRPr lang="en-US" sz="4000" dirty="0"/>
          </a:p>
        </p:txBody>
      </p:sp>
      <p:sp>
        <p:nvSpPr>
          <p:cNvPr id="7" name="TextBox 6"/>
          <p:cNvSpPr txBox="1"/>
          <p:nvPr/>
        </p:nvSpPr>
        <p:spPr>
          <a:xfrm>
            <a:off x="59081" y="1183680"/>
            <a:ext cx="2185214" cy="369332"/>
          </a:xfrm>
          <a:prstGeom prst="rect">
            <a:avLst/>
          </a:prstGeom>
          <a:noFill/>
        </p:spPr>
        <p:txBody>
          <a:bodyPr wrap="none" rtlCol="0">
            <a:spAutoFit/>
          </a:bodyPr>
          <a:lstStyle/>
          <a:p>
            <a:r>
              <a:rPr lang="en-US" b="1" u="sng" dirty="0" smtClean="0"/>
              <a:t>Functional Syntax</a:t>
            </a:r>
            <a:endParaRPr lang="en-US" b="1" u="sng" dirty="0"/>
          </a:p>
        </p:txBody>
      </p:sp>
      <p:sp>
        <p:nvSpPr>
          <p:cNvPr id="8" name="TextBox 7"/>
          <p:cNvSpPr txBox="1"/>
          <p:nvPr/>
        </p:nvSpPr>
        <p:spPr>
          <a:xfrm>
            <a:off x="126482" y="2130960"/>
            <a:ext cx="1206280" cy="369332"/>
          </a:xfrm>
          <a:prstGeom prst="rect">
            <a:avLst/>
          </a:prstGeom>
          <a:noFill/>
        </p:spPr>
        <p:txBody>
          <a:bodyPr wrap="none" rtlCol="0">
            <a:spAutoFit/>
          </a:bodyPr>
          <a:lstStyle/>
          <a:p>
            <a:r>
              <a:rPr lang="en-US" b="1" u="sng" dirty="0" smtClean="0"/>
              <a:t>RDF/XML</a:t>
            </a:r>
            <a:endParaRPr lang="en-US" b="1" u="sng" dirty="0"/>
          </a:p>
        </p:txBody>
      </p:sp>
      <p:sp>
        <p:nvSpPr>
          <p:cNvPr id="11" name="TextBox 10"/>
          <p:cNvSpPr txBox="1"/>
          <p:nvPr/>
        </p:nvSpPr>
        <p:spPr>
          <a:xfrm>
            <a:off x="88810" y="4754400"/>
            <a:ext cx="1270300" cy="369332"/>
          </a:xfrm>
          <a:prstGeom prst="rect">
            <a:avLst/>
          </a:prstGeom>
          <a:noFill/>
        </p:spPr>
        <p:txBody>
          <a:bodyPr wrap="none" rtlCol="0">
            <a:spAutoFit/>
          </a:bodyPr>
          <a:lstStyle/>
          <a:p>
            <a:r>
              <a:rPr lang="en-US" b="1" u="sng" dirty="0" smtClean="0"/>
              <a:t>OWL/XML</a:t>
            </a:r>
            <a:endParaRPr lang="en-US" b="1" u="sng" dirty="0"/>
          </a:p>
        </p:txBody>
      </p:sp>
      <p:pic>
        <p:nvPicPr>
          <p:cNvPr id="3" name="Picture 2"/>
          <p:cNvPicPr>
            <a:picLocks noChangeAspect="1"/>
          </p:cNvPicPr>
          <p:nvPr/>
        </p:nvPicPr>
        <p:blipFill>
          <a:blip r:embed="rId4"/>
          <a:stretch>
            <a:fillRect/>
          </a:stretch>
        </p:blipFill>
        <p:spPr>
          <a:xfrm>
            <a:off x="0" y="2516680"/>
            <a:ext cx="9144000" cy="2015711"/>
          </a:xfrm>
          <a:prstGeom prst="rect">
            <a:avLst/>
          </a:prstGeom>
        </p:spPr>
      </p:pic>
      <p:pic>
        <p:nvPicPr>
          <p:cNvPr id="6" name="Picture 5"/>
          <p:cNvPicPr>
            <a:picLocks noChangeAspect="1"/>
          </p:cNvPicPr>
          <p:nvPr/>
        </p:nvPicPr>
        <p:blipFill>
          <a:blip r:embed="rId5"/>
          <a:stretch>
            <a:fillRect/>
          </a:stretch>
        </p:blipFill>
        <p:spPr>
          <a:xfrm>
            <a:off x="69117" y="1508000"/>
            <a:ext cx="9144000" cy="544850"/>
          </a:xfrm>
          <a:prstGeom prst="rect">
            <a:avLst/>
          </a:prstGeom>
        </p:spPr>
      </p:pic>
      <p:sp>
        <p:nvSpPr>
          <p:cNvPr id="14" name="TextBox 13"/>
          <p:cNvSpPr txBox="1"/>
          <p:nvPr/>
        </p:nvSpPr>
        <p:spPr>
          <a:xfrm>
            <a:off x="4050178" y="4804353"/>
            <a:ext cx="2300630" cy="369332"/>
          </a:xfrm>
          <a:prstGeom prst="rect">
            <a:avLst/>
          </a:prstGeom>
          <a:noFill/>
        </p:spPr>
        <p:txBody>
          <a:bodyPr wrap="none" rtlCol="0">
            <a:spAutoFit/>
          </a:bodyPr>
          <a:lstStyle/>
          <a:p>
            <a:r>
              <a:rPr lang="en-US" b="1" u="sng" dirty="0" smtClean="0"/>
              <a:t>Manchester Syntax</a:t>
            </a:r>
            <a:endParaRPr lang="en-US" b="1" u="sng" dirty="0"/>
          </a:p>
        </p:txBody>
      </p:sp>
      <p:pic>
        <p:nvPicPr>
          <p:cNvPr id="15" name="Picture 14"/>
          <p:cNvPicPr>
            <a:picLocks noChangeAspect="1"/>
          </p:cNvPicPr>
          <p:nvPr/>
        </p:nvPicPr>
        <p:blipFill>
          <a:blip r:embed="rId6"/>
          <a:stretch>
            <a:fillRect/>
          </a:stretch>
        </p:blipFill>
        <p:spPr>
          <a:xfrm>
            <a:off x="4222301" y="5374233"/>
            <a:ext cx="3581400" cy="901700"/>
          </a:xfrm>
          <a:prstGeom prst="rect">
            <a:avLst/>
          </a:prstGeom>
        </p:spPr>
      </p:pic>
    </p:spTree>
    <p:custDataLst>
      <p:tags r:id="rId1"/>
    </p:custDataLst>
    <p:extLst>
      <p:ext uri="{BB962C8B-B14F-4D97-AF65-F5344CB8AC3E}">
        <p14:creationId xmlns:p14="http://schemas.microsoft.com/office/powerpoint/2010/main" val="835919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79642" cy="3236347"/>
          </a:xfrm>
        </p:spPr>
        <p:txBody>
          <a:bodyPr>
            <a:noAutofit/>
          </a:bodyPr>
          <a:lstStyle/>
          <a:p>
            <a:pPr>
              <a:buFont typeface="Wingdings" charset="2"/>
              <a:buChar char="§"/>
            </a:pPr>
            <a:r>
              <a:rPr lang="en-US" sz="2800" dirty="0"/>
              <a:t>An OWL 2 ontology is a formal description of a domain of </a:t>
            </a:r>
            <a:r>
              <a:rPr lang="en-US" sz="2800" dirty="0" smtClean="0"/>
              <a:t>interest</a:t>
            </a:r>
          </a:p>
          <a:p>
            <a:pPr>
              <a:buFont typeface="Wingdings" charset="2"/>
              <a:buChar char="§"/>
            </a:pPr>
            <a:r>
              <a:rPr lang="en-US" sz="2800" dirty="0" smtClean="0"/>
              <a:t>OWL </a:t>
            </a:r>
            <a:r>
              <a:rPr lang="en-US" sz="2800" dirty="0"/>
              <a:t>2 ontologies consist </a:t>
            </a:r>
            <a:r>
              <a:rPr lang="en-US" sz="2800" dirty="0" smtClean="0"/>
              <a:t>of a set of axioms built from entities</a:t>
            </a:r>
          </a:p>
          <a:p>
            <a:pPr lvl="1">
              <a:buFont typeface="Wingdings" charset="2"/>
              <a:buChar char="§"/>
            </a:pPr>
            <a:r>
              <a:rPr lang="en-US" sz="2400" dirty="0"/>
              <a:t>Recall</a:t>
            </a:r>
            <a:r>
              <a:rPr lang="en-US" sz="2400" b="1" i="1" dirty="0" smtClean="0">
                <a:solidFill>
                  <a:schemeClr val="tx1"/>
                </a:solidFill>
              </a:rPr>
              <a:t> Axioms</a:t>
            </a:r>
            <a:r>
              <a:rPr lang="en-US" sz="2400" dirty="0"/>
              <a:t> are statements that are asserted to be true in the domain being described. For example, using a subclass axiom, one can state that the class student is a subclass of the class person</a:t>
            </a:r>
            <a:endParaRPr lang="en-US" sz="2400" b="1" i="1" dirty="0" smtClean="0">
              <a:solidFill>
                <a:srgbClr val="000090"/>
              </a:solidFill>
            </a:endParaRPr>
          </a:p>
          <a:p>
            <a:pPr lvl="1">
              <a:buFont typeface="Wingdings" charset="2"/>
              <a:buChar char="§"/>
            </a:pPr>
            <a:r>
              <a:rPr lang="en-US" sz="2400" dirty="0"/>
              <a:t>Recall</a:t>
            </a:r>
            <a:r>
              <a:rPr lang="en-US" sz="2400" b="1" i="1" dirty="0" smtClean="0">
                <a:solidFill>
                  <a:srgbClr val="18496B"/>
                </a:solidFill>
              </a:rPr>
              <a:t> Entities</a:t>
            </a:r>
            <a:r>
              <a:rPr lang="en-US" sz="2400" dirty="0" smtClean="0"/>
              <a:t>, </a:t>
            </a:r>
            <a:r>
              <a:rPr lang="en-US" sz="2400" dirty="0"/>
              <a:t>such as </a:t>
            </a:r>
            <a:r>
              <a:rPr lang="en-US" sz="2400" b="1" dirty="0"/>
              <a:t>classes</a:t>
            </a:r>
            <a:r>
              <a:rPr lang="en-US" sz="2400" dirty="0"/>
              <a:t>, </a:t>
            </a:r>
            <a:r>
              <a:rPr lang="en-US" sz="2400" b="1" dirty="0"/>
              <a:t>properties</a:t>
            </a:r>
            <a:r>
              <a:rPr lang="en-US" sz="2400" dirty="0"/>
              <a:t>, and </a:t>
            </a:r>
            <a:r>
              <a:rPr lang="en-US" sz="2400" b="1" dirty="0" smtClean="0"/>
              <a:t>individuals</a:t>
            </a:r>
            <a:r>
              <a:rPr lang="en-US" sz="2400" dirty="0" smtClean="0"/>
              <a:t>. They </a:t>
            </a:r>
            <a:r>
              <a:rPr lang="en-US" sz="2400" dirty="0"/>
              <a:t>form the primitive </a:t>
            </a:r>
            <a:r>
              <a:rPr lang="en-US" sz="2400" i="1" dirty="0"/>
              <a:t>terms</a:t>
            </a:r>
            <a:r>
              <a:rPr lang="en-US" sz="2400" dirty="0"/>
              <a:t> of an ontology and constitute the basic elements of an </a:t>
            </a:r>
            <a:r>
              <a:rPr lang="en-US" sz="2400" dirty="0" smtClean="0"/>
              <a:t>ontology</a:t>
            </a:r>
            <a:endParaRPr lang="en-US" sz="2400" dirty="0"/>
          </a:p>
          <a:p>
            <a:pPr lvl="1">
              <a:buFont typeface="Wingdings" charset="2"/>
              <a:buChar char="§"/>
            </a:pPr>
            <a:endParaRPr lang="en-US" sz="2400" dirty="0"/>
          </a:p>
          <a:p>
            <a:pPr>
              <a:buFont typeface="Wingdings" charset="2"/>
              <a:buChar char="§"/>
            </a:pPr>
            <a:endParaRPr lang="en-US" sz="2800" b="1" dirty="0" smtClean="0"/>
          </a:p>
        </p:txBody>
      </p:sp>
      <p:sp>
        <p:nvSpPr>
          <p:cNvPr id="5" name="Title 1"/>
          <p:cNvSpPr txBox="1">
            <a:spLocks/>
          </p:cNvSpPr>
          <p:nvPr/>
        </p:nvSpPr>
        <p:spPr>
          <a:xfrm>
            <a:off x="236088" y="165603"/>
            <a:ext cx="8653457" cy="11789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We now know about OWL syntax, but what is the actual content of an OWL ontology?</a:t>
            </a:r>
            <a:endParaRPr lang="en-US" sz="3600" dirty="0"/>
          </a:p>
        </p:txBody>
      </p:sp>
    </p:spTree>
    <p:custDataLst>
      <p:tags r:id="rId1"/>
    </p:custDataLst>
    <p:extLst>
      <p:ext uri="{BB962C8B-B14F-4D97-AF65-F5344CB8AC3E}">
        <p14:creationId xmlns:p14="http://schemas.microsoft.com/office/powerpoint/2010/main" val="2361044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Ontology document </a:t>
            </a:r>
            <a:br>
              <a:rPr lang="en-US" sz="4000" dirty="0" smtClean="0"/>
            </a:br>
            <a:r>
              <a:rPr lang="en-US" sz="4000" dirty="0" smtClean="0"/>
              <a:t>(Anatomy of an OWL file)</a:t>
            </a:r>
            <a:endParaRPr lang="en-US" sz="4000" dirty="0"/>
          </a:p>
        </p:txBody>
      </p:sp>
      <p:sp>
        <p:nvSpPr>
          <p:cNvPr id="3" name="Content Placeholder 2"/>
          <p:cNvSpPr txBox="1">
            <a:spLocks/>
          </p:cNvSpPr>
          <p:nvPr/>
        </p:nvSpPr>
        <p:spPr>
          <a:xfrm>
            <a:off x="0" y="1625105"/>
            <a:ext cx="4249431" cy="4974514"/>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smtClean="0"/>
              <a:t>An ontology document is composed by the following parts:</a:t>
            </a:r>
          </a:p>
          <a:p>
            <a:pPr lvl="1">
              <a:buFont typeface="Wingdings" charset="2"/>
              <a:buChar char="§"/>
            </a:pPr>
            <a:r>
              <a:rPr lang="en-US" dirty="0" smtClean="0"/>
              <a:t>Namespace declaration</a:t>
            </a:r>
          </a:p>
          <a:p>
            <a:pPr lvl="1">
              <a:buFont typeface="Wingdings" charset="2"/>
              <a:buChar char="§"/>
            </a:pPr>
            <a:r>
              <a:rPr lang="en-US" dirty="0" smtClean="0"/>
              <a:t>Ontology Header</a:t>
            </a:r>
          </a:p>
          <a:p>
            <a:pPr lvl="1">
              <a:buFont typeface="Wingdings" charset="2"/>
              <a:buChar char="§"/>
            </a:pPr>
            <a:r>
              <a:rPr lang="en-US" dirty="0" smtClean="0"/>
              <a:t>The actual “body” of the ontology containing Entities and  Axioms</a:t>
            </a:r>
          </a:p>
          <a:p>
            <a:pPr marL="0" indent="0">
              <a:buNone/>
            </a:pPr>
            <a:endParaRPr lang="en-US" dirty="0"/>
          </a:p>
          <a:p>
            <a:pPr>
              <a:buFont typeface="Wingdings" charset="2"/>
              <a:buChar char="§"/>
            </a:pPr>
            <a:r>
              <a:rPr lang="en-US" dirty="0" smtClean="0"/>
              <a:t>RDF/XML syntax will be used in the examples</a:t>
            </a:r>
          </a:p>
          <a:p>
            <a:pPr lvl="1">
              <a:buFont typeface="Wingdings" charset="2"/>
              <a:buChar char="§"/>
            </a:pPr>
            <a:endParaRPr lang="en-US" dirty="0"/>
          </a:p>
        </p:txBody>
      </p:sp>
      <p:cxnSp>
        <p:nvCxnSpPr>
          <p:cNvPr id="5" name="Straight Connector 4"/>
          <p:cNvCxnSpPr/>
          <p:nvPr/>
        </p:nvCxnSpPr>
        <p:spPr>
          <a:xfrm>
            <a:off x="4930767" y="1842912"/>
            <a:ext cx="24903" cy="454502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918327" y="1837563"/>
            <a:ext cx="921403" cy="124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952153" y="6379662"/>
            <a:ext cx="1105175" cy="2974"/>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51076" y="1624063"/>
            <a:ext cx="1007006" cy="1200329"/>
          </a:xfrm>
          <a:prstGeom prst="rect">
            <a:avLst/>
          </a:prstGeom>
          <a:noFill/>
        </p:spPr>
        <p:txBody>
          <a:bodyPr wrap="none" rtlCol="0">
            <a:spAutoFit/>
          </a:bodyPr>
          <a:lstStyle/>
          <a:p>
            <a:r>
              <a:rPr lang="en-US" dirty="0" smtClean="0"/>
              <a:t>&lt;</a:t>
            </a:r>
            <a:r>
              <a:rPr lang="en-US" dirty="0" err="1" smtClean="0"/>
              <a:t>rdf:RDF</a:t>
            </a:r>
            <a:r>
              <a:rPr lang="en-US" dirty="0" smtClean="0"/>
              <a:t> </a:t>
            </a:r>
          </a:p>
          <a:p>
            <a:r>
              <a:rPr lang="en-US" dirty="0" smtClean="0"/>
              <a:t>….</a:t>
            </a:r>
          </a:p>
          <a:p>
            <a:endParaRPr lang="en-US" dirty="0" smtClean="0"/>
          </a:p>
          <a:p>
            <a:r>
              <a:rPr lang="en-US" dirty="0" smtClean="0"/>
              <a:t>&gt;</a:t>
            </a:r>
            <a:endParaRPr lang="en-US" dirty="0"/>
          </a:p>
        </p:txBody>
      </p:sp>
      <p:sp>
        <p:nvSpPr>
          <p:cNvPr id="12" name="TextBox 11"/>
          <p:cNvSpPr txBox="1"/>
          <p:nvPr/>
        </p:nvSpPr>
        <p:spPr>
          <a:xfrm>
            <a:off x="6912739" y="6162780"/>
            <a:ext cx="1211126" cy="369332"/>
          </a:xfrm>
          <a:prstGeom prst="rect">
            <a:avLst/>
          </a:prstGeom>
          <a:noFill/>
        </p:spPr>
        <p:txBody>
          <a:bodyPr wrap="none" rtlCol="0">
            <a:spAutoFit/>
          </a:bodyPr>
          <a:lstStyle/>
          <a:p>
            <a:r>
              <a:rPr lang="en-US" dirty="0" smtClean="0"/>
              <a:t>&lt;/</a:t>
            </a:r>
            <a:r>
              <a:rPr lang="en-US" dirty="0" err="1" smtClean="0"/>
              <a:t>rdf:RDF</a:t>
            </a:r>
            <a:r>
              <a:rPr lang="en-US" dirty="0" smtClean="0"/>
              <a:t>&gt;</a:t>
            </a:r>
            <a:endParaRPr lang="en-US" dirty="0"/>
          </a:p>
        </p:txBody>
      </p:sp>
      <p:sp>
        <p:nvSpPr>
          <p:cNvPr id="13" name="TextBox 12"/>
          <p:cNvSpPr txBox="1"/>
          <p:nvPr/>
        </p:nvSpPr>
        <p:spPr>
          <a:xfrm>
            <a:off x="7280166" y="2817151"/>
            <a:ext cx="1677074" cy="923330"/>
          </a:xfrm>
          <a:prstGeom prst="rect">
            <a:avLst/>
          </a:prstGeom>
          <a:noFill/>
        </p:spPr>
        <p:txBody>
          <a:bodyPr wrap="none" rtlCol="0">
            <a:spAutoFit/>
          </a:bodyPr>
          <a:lstStyle/>
          <a:p>
            <a:r>
              <a:rPr lang="en-US" dirty="0" smtClean="0"/>
              <a:t>&lt;</a:t>
            </a:r>
            <a:r>
              <a:rPr lang="en-US" dirty="0" err="1" smtClean="0"/>
              <a:t>owl:Ontology</a:t>
            </a:r>
            <a:r>
              <a:rPr lang="en-US" dirty="0" smtClean="0"/>
              <a:t>&gt;</a:t>
            </a:r>
          </a:p>
          <a:p>
            <a:r>
              <a:rPr lang="en-US" dirty="0" smtClean="0"/>
              <a:t>….</a:t>
            </a:r>
          </a:p>
          <a:p>
            <a:endParaRPr lang="en-US" dirty="0"/>
          </a:p>
        </p:txBody>
      </p:sp>
      <p:sp>
        <p:nvSpPr>
          <p:cNvPr id="14" name="TextBox 13"/>
          <p:cNvSpPr txBox="1"/>
          <p:nvPr/>
        </p:nvSpPr>
        <p:spPr>
          <a:xfrm>
            <a:off x="7280166" y="3318211"/>
            <a:ext cx="1766229" cy="646331"/>
          </a:xfrm>
          <a:prstGeom prst="rect">
            <a:avLst/>
          </a:prstGeom>
          <a:noFill/>
        </p:spPr>
        <p:txBody>
          <a:bodyPr wrap="none" rtlCol="0">
            <a:spAutoFit/>
          </a:bodyPr>
          <a:lstStyle/>
          <a:p>
            <a:endParaRPr lang="en-US" dirty="0" smtClean="0"/>
          </a:p>
          <a:p>
            <a:r>
              <a:rPr lang="en-US" dirty="0" smtClean="0"/>
              <a:t>&lt;/</a:t>
            </a:r>
            <a:r>
              <a:rPr lang="en-US" dirty="0" err="1" smtClean="0"/>
              <a:t>owl:Ontology</a:t>
            </a:r>
            <a:r>
              <a:rPr lang="en-US" dirty="0" smtClean="0"/>
              <a:t>&gt;</a:t>
            </a:r>
            <a:endParaRPr lang="en-US" dirty="0"/>
          </a:p>
        </p:txBody>
      </p:sp>
      <p:cxnSp>
        <p:nvCxnSpPr>
          <p:cNvPr id="15" name="Straight Connector 14"/>
          <p:cNvCxnSpPr/>
          <p:nvPr/>
        </p:nvCxnSpPr>
        <p:spPr>
          <a:xfrm flipV="1">
            <a:off x="6293907" y="1833435"/>
            <a:ext cx="638004" cy="2193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340760" y="2632759"/>
            <a:ext cx="638004" cy="2193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312873" y="1880269"/>
            <a:ext cx="12452" cy="796935"/>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558368" y="2999806"/>
            <a:ext cx="638004" cy="2193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599286" y="3787262"/>
            <a:ext cx="638004" cy="2193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577334" y="3028838"/>
            <a:ext cx="12452" cy="79693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73802" y="4379616"/>
            <a:ext cx="638004" cy="2193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6601688" y="5975874"/>
            <a:ext cx="638004" cy="2193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586792" y="4408047"/>
            <a:ext cx="18428" cy="1599820"/>
          </a:xfrm>
          <a:prstGeom prst="line">
            <a:avLst/>
          </a:prstGeom>
          <a:ln>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270698" y="4454329"/>
            <a:ext cx="1416486" cy="1477328"/>
          </a:xfrm>
          <a:prstGeom prst="rect">
            <a:avLst/>
          </a:prstGeom>
          <a:noFill/>
        </p:spPr>
        <p:txBody>
          <a:bodyPr wrap="none" rtlCol="0">
            <a:spAutoFit/>
          </a:bodyPr>
          <a:lstStyle/>
          <a:p>
            <a:endParaRPr lang="en-US" dirty="0" smtClean="0"/>
          </a:p>
          <a:p>
            <a:r>
              <a:rPr lang="en-US" dirty="0" smtClean="0"/>
              <a:t>&lt;</a:t>
            </a:r>
            <a:r>
              <a:rPr lang="en-US" dirty="0" err="1" smtClean="0"/>
              <a:t>owl:Class</a:t>
            </a:r>
            <a:r>
              <a:rPr lang="en-US" dirty="0" smtClean="0"/>
              <a:t>&gt;</a:t>
            </a:r>
          </a:p>
          <a:p>
            <a:r>
              <a:rPr lang="en-US" dirty="0" smtClean="0"/>
              <a:t>….</a:t>
            </a:r>
          </a:p>
          <a:p>
            <a:r>
              <a:rPr lang="en-US" dirty="0" smtClean="0"/>
              <a:t>&lt;/</a:t>
            </a:r>
            <a:r>
              <a:rPr lang="en-US" dirty="0" err="1" smtClean="0"/>
              <a:t>owl:Class</a:t>
            </a:r>
            <a:r>
              <a:rPr lang="en-US" dirty="0" smtClean="0"/>
              <a:t>&gt;</a:t>
            </a:r>
          </a:p>
          <a:p>
            <a:endParaRPr lang="en-US" dirty="0"/>
          </a:p>
        </p:txBody>
      </p:sp>
      <p:sp>
        <p:nvSpPr>
          <p:cNvPr id="46" name="TextBox 45"/>
          <p:cNvSpPr txBox="1"/>
          <p:nvPr/>
        </p:nvSpPr>
        <p:spPr>
          <a:xfrm rot="16200000">
            <a:off x="5603131" y="3162837"/>
            <a:ext cx="971210" cy="369332"/>
          </a:xfrm>
          <a:prstGeom prst="rect">
            <a:avLst/>
          </a:prstGeom>
          <a:noFill/>
        </p:spPr>
        <p:txBody>
          <a:bodyPr wrap="square" rtlCol="0">
            <a:spAutoFit/>
          </a:bodyPr>
          <a:lstStyle/>
          <a:p>
            <a:r>
              <a:rPr lang="en-US" dirty="0" smtClean="0"/>
              <a:t>header</a:t>
            </a:r>
            <a:endParaRPr lang="en-US" dirty="0"/>
          </a:p>
        </p:txBody>
      </p:sp>
      <p:sp>
        <p:nvSpPr>
          <p:cNvPr id="47" name="TextBox 46"/>
          <p:cNvSpPr txBox="1"/>
          <p:nvPr/>
        </p:nvSpPr>
        <p:spPr>
          <a:xfrm rot="16200000">
            <a:off x="5631017" y="4946464"/>
            <a:ext cx="971210" cy="369332"/>
          </a:xfrm>
          <a:prstGeom prst="rect">
            <a:avLst/>
          </a:prstGeom>
          <a:noFill/>
        </p:spPr>
        <p:txBody>
          <a:bodyPr wrap="square" rtlCol="0">
            <a:spAutoFit/>
          </a:bodyPr>
          <a:lstStyle/>
          <a:p>
            <a:r>
              <a:rPr lang="en-US" dirty="0" smtClean="0"/>
              <a:t>body</a:t>
            </a:r>
            <a:endParaRPr lang="en-US" dirty="0"/>
          </a:p>
        </p:txBody>
      </p:sp>
      <p:sp>
        <p:nvSpPr>
          <p:cNvPr id="48" name="TextBox 47"/>
          <p:cNvSpPr txBox="1"/>
          <p:nvPr/>
        </p:nvSpPr>
        <p:spPr>
          <a:xfrm rot="16200000">
            <a:off x="5217527" y="1865854"/>
            <a:ext cx="1524257" cy="646331"/>
          </a:xfrm>
          <a:prstGeom prst="rect">
            <a:avLst/>
          </a:prstGeom>
          <a:noFill/>
        </p:spPr>
        <p:txBody>
          <a:bodyPr wrap="square" rtlCol="0">
            <a:spAutoFit/>
          </a:bodyPr>
          <a:lstStyle/>
          <a:p>
            <a:pPr algn="ctr"/>
            <a:r>
              <a:rPr lang="en-US" dirty="0" smtClean="0"/>
              <a:t>NS declaration</a:t>
            </a:r>
            <a:endParaRPr lang="en-US" dirty="0"/>
          </a:p>
        </p:txBody>
      </p:sp>
      <p:sp>
        <p:nvSpPr>
          <p:cNvPr id="49" name="TextBox 48"/>
          <p:cNvSpPr txBox="1"/>
          <p:nvPr/>
        </p:nvSpPr>
        <p:spPr>
          <a:xfrm rot="16200000">
            <a:off x="3482665" y="3956077"/>
            <a:ext cx="2453900" cy="369332"/>
          </a:xfrm>
          <a:prstGeom prst="rect">
            <a:avLst/>
          </a:prstGeom>
          <a:noFill/>
        </p:spPr>
        <p:txBody>
          <a:bodyPr wrap="square" rtlCol="0">
            <a:spAutoFit/>
          </a:bodyPr>
          <a:lstStyle/>
          <a:p>
            <a:r>
              <a:rPr lang="en-US" dirty="0" smtClean="0"/>
              <a:t>Ontology Document</a:t>
            </a:r>
            <a:endParaRPr lang="en-US" dirty="0"/>
          </a:p>
        </p:txBody>
      </p:sp>
    </p:spTree>
    <p:extLst>
      <p:ext uri="{BB962C8B-B14F-4D97-AF65-F5344CB8AC3E}">
        <p14:creationId xmlns:p14="http://schemas.microsoft.com/office/powerpoint/2010/main" val="1985931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About XML Namespaces</a:t>
            </a:r>
            <a:endParaRPr lang="en-US" sz="4000" dirty="0"/>
          </a:p>
        </p:txBody>
      </p:sp>
      <p:sp>
        <p:nvSpPr>
          <p:cNvPr id="3" name="Content Placeholder 2"/>
          <p:cNvSpPr txBox="1">
            <a:spLocks/>
          </p:cNvSpPr>
          <p:nvPr/>
        </p:nvSpPr>
        <p:spPr>
          <a:xfrm>
            <a:off x="243307" y="1398839"/>
            <a:ext cx="8743188" cy="494248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a:t>XML namespaces are used for providing uniquely named elements and attributes in an XML document. They are defined in a </a:t>
            </a:r>
            <a:r>
              <a:rPr lang="en-US" dirty="0">
                <a:hlinkClick r:id="rId4"/>
              </a:rPr>
              <a:t>W3C </a:t>
            </a:r>
            <a:r>
              <a:rPr lang="en-US" dirty="0" smtClean="0">
                <a:hlinkClick r:id="rId4"/>
              </a:rPr>
              <a:t>recommendation</a:t>
            </a:r>
            <a:endParaRPr lang="en-US" dirty="0" smtClean="0"/>
          </a:p>
          <a:p>
            <a:pPr>
              <a:buFont typeface="Wingdings" charset="2"/>
              <a:buChar char="§"/>
            </a:pPr>
            <a:r>
              <a:rPr lang="en-US" dirty="0" smtClean="0"/>
              <a:t>An </a:t>
            </a:r>
            <a:r>
              <a:rPr lang="en-US" dirty="0"/>
              <a:t>XML instance may contain element or attribute names from more than one XML </a:t>
            </a:r>
            <a:r>
              <a:rPr lang="en-US" dirty="0" smtClean="0"/>
              <a:t>vocabulary </a:t>
            </a:r>
          </a:p>
          <a:p>
            <a:pPr>
              <a:buFont typeface="Wingdings" charset="2"/>
              <a:buChar char="§"/>
            </a:pPr>
            <a:r>
              <a:rPr lang="en-US" dirty="0" smtClean="0"/>
              <a:t>If </a:t>
            </a:r>
            <a:r>
              <a:rPr lang="en-US" dirty="0"/>
              <a:t>each vocabulary is given a namespace, the ambiguity between identically named elements or attributes can be </a:t>
            </a:r>
            <a:r>
              <a:rPr lang="en-US" dirty="0" smtClean="0"/>
              <a:t>resolved</a:t>
            </a:r>
            <a:endParaRPr lang="en-US" dirty="0"/>
          </a:p>
        </p:txBody>
      </p:sp>
    </p:spTree>
    <p:custDataLst>
      <p:tags r:id="rId1"/>
    </p:custDataLst>
    <p:extLst>
      <p:ext uri="{BB962C8B-B14F-4D97-AF65-F5344CB8AC3E}">
        <p14:creationId xmlns:p14="http://schemas.microsoft.com/office/powerpoint/2010/main" val="1014111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4000" dirty="0" smtClean="0"/>
              <a:t>Namespace declaration</a:t>
            </a:r>
            <a:endParaRPr lang="en-US" sz="4000" dirty="0"/>
          </a:p>
        </p:txBody>
      </p:sp>
      <p:sp>
        <p:nvSpPr>
          <p:cNvPr id="3" name="Content Placeholder 2"/>
          <p:cNvSpPr txBox="1">
            <a:spLocks/>
          </p:cNvSpPr>
          <p:nvPr/>
        </p:nvSpPr>
        <p:spPr>
          <a:xfrm>
            <a:off x="224631" y="3844800"/>
            <a:ext cx="8696722" cy="2739283"/>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smtClean="0"/>
              <a:t>Before </a:t>
            </a:r>
            <a:r>
              <a:rPr lang="en-US" dirty="0"/>
              <a:t>we can use a set of terms, we need a precise indication of what specific vocabularies are being </a:t>
            </a:r>
            <a:r>
              <a:rPr lang="en-US" dirty="0" smtClean="0"/>
              <a:t>used</a:t>
            </a:r>
            <a:endParaRPr lang="en-US" dirty="0"/>
          </a:p>
          <a:p>
            <a:pPr>
              <a:buFont typeface="Wingdings" charset="2"/>
              <a:buChar char="§"/>
            </a:pPr>
            <a:r>
              <a:rPr lang="en-US" dirty="0"/>
              <a:t>A standard initial component of an ontology includes a set of XML namespace declarations enclosed in an opening </a:t>
            </a:r>
            <a:r>
              <a:rPr lang="en-US" dirty="0" smtClean="0"/>
              <a:t>    </a:t>
            </a:r>
            <a:r>
              <a:rPr lang="en-US" dirty="0" err="1" smtClean="0"/>
              <a:t>rdf:RDF</a:t>
            </a:r>
            <a:r>
              <a:rPr lang="en-US" dirty="0" smtClean="0"/>
              <a:t> </a:t>
            </a:r>
            <a:r>
              <a:rPr lang="en-US" dirty="0"/>
              <a:t>tag. </a:t>
            </a:r>
          </a:p>
          <a:p>
            <a:pPr>
              <a:buFont typeface="Wingdings" charset="2"/>
              <a:buChar char="§"/>
            </a:pPr>
            <a:r>
              <a:rPr lang="en-US" dirty="0"/>
              <a:t>These provide a means to unambiguously interpret identifiers and make the rest of the ontology presentation much more </a:t>
            </a:r>
            <a:r>
              <a:rPr lang="en-US" dirty="0" smtClean="0"/>
              <a:t>readable</a:t>
            </a:r>
            <a:endParaRPr lang="en-US" dirty="0"/>
          </a:p>
          <a:p>
            <a:pPr>
              <a:buFont typeface="Wingdings" charset="2"/>
              <a:buChar char="§"/>
            </a:pPr>
            <a:r>
              <a:rPr lang="en-US" dirty="0"/>
              <a:t>A typical OWL ontology begins with a namespace declaration similar to the </a:t>
            </a:r>
            <a:r>
              <a:rPr lang="en-US" dirty="0" smtClean="0"/>
              <a:t>one above</a:t>
            </a:r>
            <a:endParaRPr lang="en-US" dirty="0"/>
          </a:p>
          <a:p>
            <a:pPr>
              <a:buFont typeface="Wingdings" charset="2"/>
              <a:buChar char="§"/>
            </a:pPr>
            <a:endParaRPr lang="en-US" dirty="0"/>
          </a:p>
        </p:txBody>
      </p:sp>
      <p:pic>
        <p:nvPicPr>
          <p:cNvPr id="4" name="Picture 3"/>
          <p:cNvPicPr>
            <a:picLocks noChangeAspect="1"/>
          </p:cNvPicPr>
          <p:nvPr/>
        </p:nvPicPr>
        <p:blipFill rotWithShape="1">
          <a:blip r:embed="rId4"/>
          <a:srcRect b="11757"/>
          <a:stretch/>
        </p:blipFill>
        <p:spPr>
          <a:xfrm>
            <a:off x="0" y="1184760"/>
            <a:ext cx="7277100" cy="2409480"/>
          </a:xfrm>
          <a:prstGeom prst="rect">
            <a:avLst/>
          </a:prstGeom>
        </p:spPr>
      </p:pic>
      <p:sp>
        <p:nvSpPr>
          <p:cNvPr id="6" name="Rectangle 5"/>
          <p:cNvSpPr/>
          <p:nvPr/>
        </p:nvSpPr>
        <p:spPr>
          <a:xfrm>
            <a:off x="6908910" y="4736203"/>
            <a:ext cx="1661736" cy="379847"/>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Curved Connector 7"/>
          <p:cNvCxnSpPr/>
          <p:nvPr/>
        </p:nvCxnSpPr>
        <p:spPr>
          <a:xfrm rot="10800000">
            <a:off x="1080129" y="1507516"/>
            <a:ext cx="7174450" cy="3198314"/>
          </a:xfrm>
          <a:prstGeom prst="curvedConnector3">
            <a:avLst>
              <a:gd name="adj1" fmla="val 2624"/>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28661" y="1400683"/>
            <a:ext cx="939598" cy="284884"/>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92798" y="2160516"/>
            <a:ext cx="4752850" cy="2225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288006" y="2685702"/>
            <a:ext cx="6591300" cy="1028700"/>
          </a:xfrm>
          <a:prstGeom prst="rect">
            <a:avLst/>
          </a:prstGeom>
        </p:spPr>
      </p:pic>
    </p:spTree>
    <p:custDataLst>
      <p:tags r:id="rId1"/>
    </p:custDataLst>
    <p:extLst>
      <p:ext uri="{BB962C8B-B14F-4D97-AF65-F5344CB8AC3E}">
        <p14:creationId xmlns:p14="http://schemas.microsoft.com/office/powerpoint/2010/main" val="859794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4000" dirty="0" smtClean="0"/>
              <a:t>Namespace declaration (cont’d)</a:t>
            </a:r>
            <a:endParaRPr lang="en-US" sz="4000" dirty="0"/>
          </a:p>
        </p:txBody>
      </p:sp>
      <p:sp>
        <p:nvSpPr>
          <p:cNvPr id="3" name="Content Placeholder 2"/>
          <p:cNvSpPr txBox="1">
            <a:spLocks/>
          </p:cNvSpPr>
          <p:nvPr/>
        </p:nvSpPr>
        <p:spPr>
          <a:xfrm>
            <a:off x="224631" y="3844800"/>
            <a:ext cx="8462169" cy="2739283"/>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The first two declarations identify the namespace associated with this </a:t>
            </a:r>
            <a:r>
              <a:rPr lang="en-US" dirty="0" smtClean="0"/>
              <a:t>ontology</a:t>
            </a:r>
            <a:endParaRPr lang="en-US" dirty="0"/>
          </a:p>
          <a:p>
            <a:pPr lvl="1"/>
            <a:r>
              <a:rPr lang="en-US" dirty="0"/>
              <a:t>The first makes it the default namespace, stating that </a:t>
            </a:r>
            <a:r>
              <a:rPr lang="en-US" dirty="0" err="1"/>
              <a:t>unprefixed</a:t>
            </a:r>
            <a:r>
              <a:rPr lang="en-US" dirty="0"/>
              <a:t> qualified names </a:t>
            </a:r>
            <a:r>
              <a:rPr lang="en-US" dirty="0" smtClean="0"/>
              <a:t>refers </a:t>
            </a:r>
            <a:r>
              <a:rPr lang="en-US" dirty="0"/>
              <a:t>to the current </a:t>
            </a:r>
            <a:r>
              <a:rPr lang="en-US" dirty="0" smtClean="0"/>
              <a:t>ontology</a:t>
            </a:r>
            <a:endParaRPr lang="en-US" dirty="0"/>
          </a:p>
          <a:p>
            <a:pPr lvl="1"/>
            <a:r>
              <a:rPr lang="en-US" dirty="0"/>
              <a:t>The second identifies identifies the base URI for this document (explained later</a:t>
            </a:r>
            <a:r>
              <a:rPr lang="en-US" dirty="0" smtClean="0"/>
              <a:t>)</a:t>
            </a:r>
            <a:endParaRPr lang="en-US" dirty="0"/>
          </a:p>
        </p:txBody>
      </p:sp>
      <p:pic>
        <p:nvPicPr>
          <p:cNvPr id="4" name="Picture 3"/>
          <p:cNvPicPr>
            <a:picLocks noChangeAspect="1"/>
          </p:cNvPicPr>
          <p:nvPr/>
        </p:nvPicPr>
        <p:blipFill rotWithShape="1">
          <a:blip r:embed="rId4"/>
          <a:srcRect b="11757"/>
          <a:stretch/>
        </p:blipFill>
        <p:spPr>
          <a:xfrm>
            <a:off x="0" y="1184760"/>
            <a:ext cx="7277100" cy="2409480"/>
          </a:xfrm>
          <a:prstGeom prst="rect">
            <a:avLst/>
          </a:prstGeom>
        </p:spPr>
      </p:pic>
      <p:pic>
        <p:nvPicPr>
          <p:cNvPr id="5" name="Picture 4"/>
          <p:cNvPicPr>
            <a:picLocks noChangeAspect="1"/>
          </p:cNvPicPr>
          <p:nvPr/>
        </p:nvPicPr>
        <p:blipFill>
          <a:blip r:embed="rId5"/>
          <a:stretch>
            <a:fillRect/>
          </a:stretch>
        </p:blipFill>
        <p:spPr>
          <a:xfrm>
            <a:off x="288006" y="2685702"/>
            <a:ext cx="6591300" cy="1028700"/>
          </a:xfrm>
          <a:prstGeom prst="rect">
            <a:avLst/>
          </a:prstGeom>
        </p:spPr>
      </p:pic>
      <p:sp>
        <p:nvSpPr>
          <p:cNvPr id="9" name="Rectangle 8"/>
          <p:cNvSpPr/>
          <p:nvPr/>
        </p:nvSpPr>
        <p:spPr>
          <a:xfrm>
            <a:off x="353518" y="2173610"/>
            <a:ext cx="4752850" cy="2225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4007" y="1649848"/>
            <a:ext cx="7689064" cy="523762"/>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1480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4000" dirty="0"/>
              <a:t>Namespace declaration (cont’d)</a:t>
            </a:r>
          </a:p>
        </p:txBody>
      </p:sp>
      <p:sp>
        <p:nvSpPr>
          <p:cNvPr id="3" name="Content Placeholder 2"/>
          <p:cNvSpPr txBox="1">
            <a:spLocks/>
          </p:cNvSpPr>
          <p:nvPr/>
        </p:nvSpPr>
        <p:spPr>
          <a:xfrm>
            <a:off x="224630" y="3844800"/>
            <a:ext cx="8919369" cy="3013200"/>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The third namespace </a:t>
            </a:r>
            <a:r>
              <a:rPr lang="en-US" dirty="0"/>
              <a:t>declaration says that in this document, elements prefixed with owl: should be understood as referring to things drawn from the namespace called </a:t>
            </a:r>
            <a:r>
              <a:rPr lang="en-US" dirty="0">
                <a:hlinkClick r:id="rId4"/>
              </a:rPr>
              <a:t>http://www.w3.org/2002/07/owl</a:t>
            </a:r>
            <a:r>
              <a:rPr lang="en-US" dirty="0" smtClean="0">
                <a:hlinkClick r:id="rId4"/>
              </a:rPr>
              <a:t>#</a:t>
            </a:r>
            <a:endParaRPr lang="en-US" dirty="0"/>
          </a:p>
          <a:p>
            <a:pPr marL="0" indent="0">
              <a:buNone/>
            </a:pPr>
            <a:endParaRPr lang="en-US" dirty="0" smtClean="0"/>
          </a:p>
          <a:p>
            <a:pPr marL="0" indent="0">
              <a:buNone/>
            </a:pPr>
            <a:r>
              <a:rPr lang="en-US" sz="2600" dirty="0" smtClean="0"/>
              <a:t>&lt;</a:t>
            </a:r>
            <a:r>
              <a:rPr lang="en-US" sz="2600" dirty="0" err="1" smtClean="0"/>
              <a:t>owl:Class</a:t>
            </a:r>
            <a:r>
              <a:rPr lang="en-US" sz="2600" dirty="0" smtClean="0"/>
              <a:t>&gt;  --&gt;  &lt;</a:t>
            </a:r>
            <a:r>
              <a:rPr lang="pl-PL" sz="2600" dirty="0" smtClean="0"/>
              <a:t>http</a:t>
            </a:r>
            <a:r>
              <a:rPr lang="pl-PL" sz="2600" dirty="0"/>
              <a:t>://www.w3.org/2002/07/</a:t>
            </a:r>
            <a:r>
              <a:rPr lang="pl-PL" sz="2600" dirty="0" err="1"/>
              <a:t>owl</a:t>
            </a:r>
            <a:r>
              <a:rPr lang="pl-PL" sz="2600" dirty="0" err="1" smtClean="0"/>
              <a:t>#Class</a:t>
            </a:r>
            <a:r>
              <a:rPr lang="pl-PL" sz="2600" dirty="0" smtClean="0"/>
              <a:t>&gt;</a:t>
            </a:r>
            <a:endParaRPr lang="en-US" sz="2600" dirty="0" smtClean="0"/>
          </a:p>
          <a:p>
            <a:pPr marL="0" indent="0">
              <a:buNone/>
            </a:pPr>
            <a:r>
              <a:rPr lang="en-US" sz="2600" dirty="0" smtClean="0"/>
              <a:t>&lt;</a:t>
            </a:r>
            <a:r>
              <a:rPr lang="en-US" sz="2600" dirty="0" err="1" smtClean="0"/>
              <a:t>owl:ObjectProperty</a:t>
            </a:r>
            <a:r>
              <a:rPr lang="en-US" sz="2600" dirty="0" smtClean="0"/>
              <a:t>&gt; --&gt;  &lt;</a:t>
            </a:r>
            <a:r>
              <a:rPr lang="pl-PL" sz="2600" dirty="0"/>
              <a:t>http://www.w3.org/2002/07/</a:t>
            </a:r>
            <a:r>
              <a:rPr lang="pl-PL" sz="2600" dirty="0" err="1"/>
              <a:t>owl</a:t>
            </a:r>
            <a:r>
              <a:rPr lang="pl-PL" sz="2600" dirty="0" err="1" smtClean="0"/>
              <a:t>#ObjectProperty</a:t>
            </a:r>
            <a:r>
              <a:rPr lang="pl-PL" sz="2600" dirty="0" smtClean="0"/>
              <a:t>&gt;</a:t>
            </a:r>
            <a:endParaRPr lang="en-US" sz="2600" dirty="0"/>
          </a:p>
          <a:p>
            <a:pPr marL="0" indent="0">
              <a:buNone/>
            </a:pPr>
            <a:r>
              <a:rPr lang="en-US" sz="2600" dirty="0" smtClean="0"/>
              <a:t>&lt;Class&gt; --&gt;  &lt;http://</a:t>
            </a:r>
            <a:r>
              <a:rPr lang="en-US" sz="2600" dirty="0" err="1" smtClean="0"/>
              <a:t>purl.obolibrary.org</a:t>
            </a:r>
            <a:r>
              <a:rPr lang="en-US" sz="2600" dirty="0" smtClean="0"/>
              <a:t>/obo/</a:t>
            </a:r>
            <a:r>
              <a:rPr lang="en-US" sz="2600" dirty="0" err="1" smtClean="0"/>
              <a:t>ero.owl#Class</a:t>
            </a:r>
            <a:r>
              <a:rPr lang="en-US" sz="2600" dirty="0" smtClean="0"/>
              <a:t>&gt;</a:t>
            </a:r>
            <a:endParaRPr lang="en-US" sz="2600" dirty="0"/>
          </a:p>
        </p:txBody>
      </p:sp>
      <p:pic>
        <p:nvPicPr>
          <p:cNvPr id="4" name="Picture 3"/>
          <p:cNvPicPr>
            <a:picLocks noChangeAspect="1"/>
          </p:cNvPicPr>
          <p:nvPr/>
        </p:nvPicPr>
        <p:blipFill rotWithShape="1">
          <a:blip r:embed="rId5"/>
          <a:srcRect b="11757"/>
          <a:stretch/>
        </p:blipFill>
        <p:spPr>
          <a:xfrm>
            <a:off x="0" y="1184760"/>
            <a:ext cx="7277100" cy="2409480"/>
          </a:xfrm>
          <a:prstGeom prst="rect">
            <a:avLst/>
          </a:prstGeom>
        </p:spPr>
      </p:pic>
      <p:pic>
        <p:nvPicPr>
          <p:cNvPr id="5" name="Picture 4"/>
          <p:cNvPicPr>
            <a:picLocks noChangeAspect="1"/>
          </p:cNvPicPr>
          <p:nvPr/>
        </p:nvPicPr>
        <p:blipFill>
          <a:blip r:embed="rId6"/>
          <a:stretch>
            <a:fillRect/>
          </a:stretch>
        </p:blipFill>
        <p:spPr>
          <a:xfrm>
            <a:off x="288006" y="2685702"/>
            <a:ext cx="6591300" cy="1028700"/>
          </a:xfrm>
          <a:prstGeom prst="rect">
            <a:avLst/>
          </a:prstGeom>
        </p:spPr>
      </p:pic>
      <p:sp>
        <p:nvSpPr>
          <p:cNvPr id="9" name="Rectangle 8"/>
          <p:cNvSpPr/>
          <p:nvPr/>
        </p:nvSpPr>
        <p:spPr>
          <a:xfrm>
            <a:off x="353518" y="2173610"/>
            <a:ext cx="4752850" cy="2225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63286" y="2710465"/>
            <a:ext cx="4533590" cy="32735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57388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4000" dirty="0" smtClean="0"/>
              <a:t>Ontology Header</a:t>
            </a:r>
            <a:endParaRPr lang="en-US" sz="4000" dirty="0"/>
          </a:p>
        </p:txBody>
      </p:sp>
      <p:sp>
        <p:nvSpPr>
          <p:cNvPr id="10" name="Content Placeholder 2"/>
          <p:cNvSpPr txBox="1">
            <a:spLocks/>
          </p:cNvSpPr>
          <p:nvPr/>
        </p:nvSpPr>
        <p:spPr>
          <a:xfrm>
            <a:off x="200892" y="986029"/>
            <a:ext cx="8462169" cy="29984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400" dirty="0"/>
              <a:t>A document describing an ontology typically contains information about the ontology </a:t>
            </a:r>
            <a:r>
              <a:rPr lang="en-US" sz="2400" dirty="0" smtClean="0"/>
              <a:t>itself </a:t>
            </a:r>
            <a:endParaRPr lang="en-US" sz="2400" dirty="0"/>
          </a:p>
          <a:p>
            <a:pPr>
              <a:buFont typeface="Wingdings" charset="2"/>
              <a:buChar char="§"/>
            </a:pPr>
            <a:r>
              <a:rPr lang="en-US" sz="2400" dirty="0" smtClean="0"/>
              <a:t>An ontology is a resource itself , so it may be described using properties from the OWL and other namespaces</a:t>
            </a:r>
          </a:p>
          <a:p>
            <a:pPr>
              <a:buFont typeface="Wingdings" charset="2"/>
              <a:buChar char="§"/>
            </a:pPr>
            <a:r>
              <a:rPr lang="en-US" sz="2400" dirty="0" smtClean="0"/>
              <a:t>The block included within the &lt;</a:t>
            </a:r>
            <a:r>
              <a:rPr lang="en-US" sz="2400" dirty="0" err="1" smtClean="0"/>
              <a:t>owl:Ontology</a:t>
            </a:r>
            <a:r>
              <a:rPr lang="en-US" sz="2400" dirty="0" smtClean="0"/>
              <a:t>&gt; tag </a:t>
            </a:r>
            <a:r>
              <a:rPr lang="en-US" sz="2400" dirty="0"/>
              <a:t>is commonly called the ontology header and is typically found near the beginning of the RDF/XML </a:t>
            </a:r>
            <a:r>
              <a:rPr lang="en-US" sz="2400" dirty="0" smtClean="0"/>
              <a:t>document</a:t>
            </a:r>
            <a:r>
              <a:rPr lang="en-US" sz="2400" dirty="0"/>
              <a:t> </a:t>
            </a:r>
            <a:r>
              <a:rPr lang="en-US" sz="2400" dirty="0" smtClean="0"/>
              <a:t>following the Namespace declarations</a:t>
            </a:r>
            <a:endParaRPr lang="en-US" sz="2400" dirty="0"/>
          </a:p>
        </p:txBody>
      </p:sp>
      <p:pic>
        <p:nvPicPr>
          <p:cNvPr id="5" name="Picture 4"/>
          <p:cNvPicPr>
            <a:picLocks noChangeAspect="1"/>
          </p:cNvPicPr>
          <p:nvPr/>
        </p:nvPicPr>
        <p:blipFill>
          <a:blip r:embed="rId4"/>
          <a:stretch>
            <a:fillRect/>
          </a:stretch>
        </p:blipFill>
        <p:spPr>
          <a:xfrm>
            <a:off x="94957" y="4448768"/>
            <a:ext cx="9144000" cy="2204551"/>
          </a:xfrm>
          <a:prstGeom prst="rect">
            <a:avLst/>
          </a:prstGeom>
        </p:spPr>
      </p:pic>
      <p:sp>
        <p:nvSpPr>
          <p:cNvPr id="7" name="Rectangle 6"/>
          <p:cNvSpPr/>
          <p:nvPr/>
        </p:nvSpPr>
        <p:spPr>
          <a:xfrm>
            <a:off x="118696" y="4359541"/>
            <a:ext cx="1198823" cy="332366"/>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9879" y="6353733"/>
            <a:ext cx="1198823" cy="332365"/>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24234" y="2657008"/>
            <a:ext cx="2173654" cy="38684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84934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3600" dirty="0" smtClean="0"/>
              <a:t>Ontology Header (cont’d)</a:t>
            </a:r>
            <a:endParaRPr lang="en-US" sz="3600" dirty="0"/>
          </a:p>
        </p:txBody>
      </p:sp>
      <p:sp>
        <p:nvSpPr>
          <p:cNvPr id="10" name="Content Placeholder 2"/>
          <p:cNvSpPr txBox="1">
            <a:spLocks/>
          </p:cNvSpPr>
          <p:nvPr/>
        </p:nvSpPr>
        <p:spPr>
          <a:xfrm>
            <a:off x="224631" y="3585600"/>
            <a:ext cx="8665745" cy="29984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000" dirty="0" smtClean="0"/>
              <a:t>The first line states </a:t>
            </a:r>
            <a:r>
              <a:rPr lang="en-US" sz="2000" dirty="0"/>
              <a:t>that </a:t>
            </a:r>
            <a:r>
              <a:rPr lang="en-US" sz="2000" dirty="0" smtClean="0"/>
              <a:t>what is contained within the &lt;</a:t>
            </a:r>
            <a:r>
              <a:rPr lang="en-US" sz="2000" dirty="0" err="1" smtClean="0"/>
              <a:t>owl:Ontology</a:t>
            </a:r>
            <a:r>
              <a:rPr lang="en-US" sz="2000" dirty="0" smtClean="0"/>
              <a:t>&gt; tag describes </a:t>
            </a:r>
            <a:r>
              <a:rPr lang="en-US" sz="2000" dirty="0"/>
              <a:t>the current </a:t>
            </a:r>
            <a:r>
              <a:rPr lang="en-US" sz="2000" dirty="0" smtClean="0"/>
              <a:t>ontology</a:t>
            </a:r>
            <a:endParaRPr lang="en-US" sz="2000" dirty="0"/>
          </a:p>
          <a:p>
            <a:pPr>
              <a:buFont typeface="Wingdings" charset="2"/>
              <a:buChar char="§"/>
            </a:pPr>
            <a:r>
              <a:rPr lang="en-US" sz="2000" dirty="0"/>
              <a:t>More precisely, it states that the </a:t>
            </a:r>
            <a:r>
              <a:rPr lang="en-US" sz="2000" dirty="0" smtClean="0"/>
              <a:t>IRI </a:t>
            </a:r>
            <a:r>
              <a:rPr lang="en-US" sz="2000" b="1" dirty="0" smtClean="0">
                <a:solidFill>
                  <a:schemeClr val="accent1"/>
                </a:solidFill>
              </a:rPr>
              <a:t>http</a:t>
            </a:r>
            <a:r>
              <a:rPr lang="en-US" sz="2000" b="1" dirty="0">
                <a:solidFill>
                  <a:schemeClr val="accent1"/>
                </a:solidFill>
              </a:rPr>
              <a:t>://</a:t>
            </a:r>
            <a:r>
              <a:rPr lang="en-US" sz="2000" b="1" dirty="0" err="1">
                <a:solidFill>
                  <a:schemeClr val="accent1"/>
                </a:solidFill>
              </a:rPr>
              <a:t>purl.obolibrary.org</a:t>
            </a:r>
            <a:r>
              <a:rPr lang="en-US" sz="2000" b="1" dirty="0">
                <a:solidFill>
                  <a:schemeClr val="accent1"/>
                </a:solidFill>
              </a:rPr>
              <a:t>/obo/</a:t>
            </a:r>
            <a:r>
              <a:rPr lang="en-US" sz="2000" b="1" dirty="0" err="1">
                <a:solidFill>
                  <a:schemeClr val="accent1"/>
                </a:solidFill>
              </a:rPr>
              <a:t>ero.owl</a:t>
            </a:r>
            <a:r>
              <a:rPr lang="en-US" sz="2000" dirty="0"/>
              <a:t> identifies an instance of the class </a:t>
            </a:r>
            <a:r>
              <a:rPr lang="en-US" sz="2000" dirty="0" err="1" smtClean="0"/>
              <a:t>owl:Ontology</a:t>
            </a:r>
            <a:endParaRPr lang="en-US" sz="2000" dirty="0" smtClean="0"/>
          </a:p>
          <a:p>
            <a:pPr>
              <a:buFont typeface="Wingdings" charset="2"/>
              <a:buChar char="§"/>
            </a:pPr>
            <a:r>
              <a:rPr lang="en-US" sz="2000" dirty="0" smtClean="0"/>
              <a:t>In </a:t>
            </a:r>
            <a:r>
              <a:rPr lang="en-US" sz="2000" dirty="0"/>
              <a:t>case </a:t>
            </a:r>
            <a:r>
              <a:rPr lang="en-US" sz="2000" dirty="0" err="1"/>
              <a:t>rdf:about</a:t>
            </a:r>
            <a:r>
              <a:rPr lang="en-US" sz="2000" dirty="0"/>
              <a:t> is left </a:t>
            </a:r>
            <a:r>
              <a:rPr lang="en-US" sz="2000" dirty="0" smtClean="0"/>
              <a:t>blank, the </a:t>
            </a:r>
            <a:r>
              <a:rPr lang="en-US" sz="2000" dirty="0"/>
              <a:t>base URI defined using an </a:t>
            </a:r>
            <a:r>
              <a:rPr lang="en-US" sz="2000" dirty="0" err="1"/>
              <a:t>xml:base</a:t>
            </a:r>
            <a:r>
              <a:rPr lang="en-US" sz="2000" dirty="0"/>
              <a:t> attribute in the &lt;</a:t>
            </a:r>
            <a:r>
              <a:rPr lang="en-US" sz="2000" dirty="0" err="1"/>
              <a:t>rdf:RDF</a:t>
            </a:r>
            <a:r>
              <a:rPr lang="en-US" sz="2000" dirty="0"/>
              <a:t>&gt; element at the beginning of the document will be </a:t>
            </a:r>
            <a:r>
              <a:rPr lang="en-US" sz="2000" dirty="0" smtClean="0"/>
              <a:t>used (see previous slides)</a:t>
            </a:r>
          </a:p>
        </p:txBody>
      </p:sp>
      <p:pic>
        <p:nvPicPr>
          <p:cNvPr id="11" name="Picture 10"/>
          <p:cNvPicPr>
            <a:picLocks noChangeAspect="1"/>
          </p:cNvPicPr>
          <p:nvPr/>
        </p:nvPicPr>
        <p:blipFill>
          <a:blip r:embed="rId4"/>
          <a:stretch>
            <a:fillRect/>
          </a:stretch>
        </p:blipFill>
        <p:spPr>
          <a:xfrm>
            <a:off x="0" y="967620"/>
            <a:ext cx="9427667" cy="2272941"/>
          </a:xfrm>
          <a:prstGeom prst="rect">
            <a:avLst/>
          </a:prstGeom>
        </p:spPr>
      </p:pic>
      <p:sp>
        <p:nvSpPr>
          <p:cNvPr id="5" name="Rectangle 4"/>
          <p:cNvSpPr/>
          <p:nvPr/>
        </p:nvSpPr>
        <p:spPr>
          <a:xfrm>
            <a:off x="118696" y="952500"/>
            <a:ext cx="5519337" cy="222648"/>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32585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39" y="0"/>
            <a:ext cx="8229600" cy="1143000"/>
          </a:xfrm>
        </p:spPr>
        <p:txBody>
          <a:bodyPr>
            <a:normAutofit/>
          </a:bodyPr>
          <a:lstStyle/>
          <a:p>
            <a:r>
              <a:rPr lang="en-US" sz="4000" dirty="0"/>
              <a:t>Ontology Header (cont’d)</a:t>
            </a:r>
          </a:p>
        </p:txBody>
      </p:sp>
      <p:sp>
        <p:nvSpPr>
          <p:cNvPr id="10" name="Content Placeholder 2"/>
          <p:cNvSpPr txBox="1">
            <a:spLocks/>
          </p:cNvSpPr>
          <p:nvPr/>
        </p:nvSpPr>
        <p:spPr>
          <a:xfrm>
            <a:off x="224631" y="3585600"/>
            <a:ext cx="8650257" cy="29984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&lt;</a:t>
            </a:r>
            <a:r>
              <a:rPr lang="en-US" sz="2800" dirty="0" err="1" smtClean="0"/>
              <a:t>owl:versionInfo</a:t>
            </a:r>
            <a:r>
              <a:rPr lang="en-US" sz="2800" dirty="0" smtClean="0"/>
              <a:t>&gt; is an annotation that contains information about the version of the ontology. Usually is the date of release.</a:t>
            </a:r>
          </a:p>
          <a:p>
            <a:pPr marL="0" indent="0">
              <a:buNone/>
            </a:pPr>
            <a:endParaRPr lang="en-US" sz="2800" dirty="0"/>
          </a:p>
          <a:p>
            <a:pPr marL="0" indent="0">
              <a:buNone/>
            </a:pPr>
            <a:endParaRPr lang="en-US" sz="2800" dirty="0" smtClean="0"/>
          </a:p>
        </p:txBody>
      </p:sp>
      <p:pic>
        <p:nvPicPr>
          <p:cNvPr id="11" name="Picture 10"/>
          <p:cNvPicPr>
            <a:picLocks noChangeAspect="1"/>
          </p:cNvPicPr>
          <p:nvPr/>
        </p:nvPicPr>
        <p:blipFill>
          <a:blip r:embed="rId4"/>
          <a:stretch>
            <a:fillRect/>
          </a:stretch>
        </p:blipFill>
        <p:spPr>
          <a:xfrm>
            <a:off x="0" y="1247730"/>
            <a:ext cx="9427667" cy="2272941"/>
          </a:xfrm>
          <a:prstGeom prst="rect">
            <a:avLst/>
          </a:prstGeom>
        </p:spPr>
      </p:pic>
      <p:sp>
        <p:nvSpPr>
          <p:cNvPr id="5" name="Rectangle 4"/>
          <p:cNvSpPr/>
          <p:nvPr/>
        </p:nvSpPr>
        <p:spPr>
          <a:xfrm>
            <a:off x="427304" y="1419647"/>
            <a:ext cx="8308680" cy="21366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2164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OWL?</a:t>
            </a:r>
            <a:endParaRPr lang="en-US" dirty="0"/>
          </a:p>
        </p:txBody>
      </p:sp>
    </p:spTree>
    <p:custDataLst>
      <p:tags r:id="rId1"/>
    </p:custDataLst>
    <p:extLst>
      <p:ext uri="{BB962C8B-B14F-4D97-AF65-F5344CB8AC3E}">
        <p14:creationId xmlns:p14="http://schemas.microsoft.com/office/powerpoint/2010/main" val="4022007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4000" dirty="0"/>
              <a:t>Ontology Header (cont’d)</a:t>
            </a:r>
          </a:p>
        </p:txBody>
      </p:sp>
      <p:sp>
        <p:nvSpPr>
          <p:cNvPr id="10" name="Content Placeholder 2"/>
          <p:cNvSpPr txBox="1">
            <a:spLocks/>
          </p:cNvSpPr>
          <p:nvPr/>
        </p:nvSpPr>
        <p:spPr>
          <a:xfrm>
            <a:off x="224631" y="4313886"/>
            <a:ext cx="8462169" cy="82144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&lt;</a:t>
            </a:r>
            <a:r>
              <a:rPr lang="en-US" sz="2800" dirty="0" err="1" smtClean="0"/>
              <a:t>dc:creator</a:t>
            </a:r>
            <a:r>
              <a:rPr lang="en-US" sz="2800" dirty="0" smtClean="0"/>
              <a:t>&gt; identifies the authors of the ontology</a:t>
            </a:r>
          </a:p>
          <a:p>
            <a:pPr marL="0" indent="0">
              <a:buNone/>
            </a:pPr>
            <a:endParaRPr lang="en-US" sz="2800" dirty="0"/>
          </a:p>
          <a:p>
            <a:pPr marL="0" indent="0">
              <a:buNone/>
            </a:pPr>
            <a:endParaRPr lang="en-US" sz="2800" dirty="0" smtClean="0"/>
          </a:p>
        </p:txBody>
      </p:sp>
      <p:pic>
        <p:nvPicPr>
          <p:cNvPr id="11" name="Picture 10"/>
          <p:cNvPicPr>
            <a:picLocks noChangeAspect="1"/>
          </p:cNvPicPr>
          <p:nvPr/>
        </p:nvPicPr>
        <p:blipFill>
          <a:blip r:embed="rId4"/>
          <a:stretch>
            <a:fillRect/>
          </a:stretch>
        </p:blipFill>
        <p:spPr>
          <a:xfrm>
            <a:off x="0" y="1714580"/>
            <a:ext cx="9427667" cy="2272941"/>
          </a:xfrm>
          <a:prstGeom prst="rect">
            <a:avLst/>
          </a:prstGeom>
        </p:spPr>
      </p:pic>
      <p:sp>
        <p:nvSpPr>
          <p:cNvPr id="5" name="Rectangle 4"/>
          <p:cNvSpPr/>
          <p:nvPr/>
        </p:nvSpPr>
        <p:spPr>
          <a:xfrm>
            <a:off x="379824" y="2030175"/>
            <a:ext cx="8617289" cy="283651"/>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908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95439" cy="1143000"/>
          </a:xfrm>
        </p:spPr>
        <p:txBody>
          <a:bodyPr>
            <a:normAutofit/>
          </a:bodyPr>
          <a:lstStyle/>
          <a:p>
            <a:r>
              <a:rPr lang="en-US" dirty="0"/>
              <a:t>Ontology Header (cont’d)</a:t>
            </a:r>
          </a:p>
        </p:txBody>
      </p:sp>
      <p:sp>
        <p:nvSpPr>
          <p:cNvPr id="10" name="Content Placeholder 2"/>
          <p:cNvSpPr txBox="1">
            <a:spLocks/>
          </p:cNvSpPr>
          <p:nvPr/>
        </p:nvSpPr>
        <p:spPr>
          <a:xfrm>
            <a:off x="224631" y="3940406"/>
            <a:ext cx="8462169" cy="173646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&lt;</a:t>
            </a:r>
            <a:r>
              <a:rPr lang="en-US" sz="2800" dirty="0" err="1" smtClean="0"/>
              <a:t>dc:description</a:t>
            </a:r>
            <a:r>
              <a:rPr lang="en-US" sz="2800" dirty="0" smtClean="0"/>
              <a:t>&gt; contains a description of the ontology</a:t>
            </a:r>
          </a:p>
          <a:p>
            <a:pPr marL="0" indent="0">
              <a:buNone/>
            </a:pPr>
            <a:r>
              <a:rPr lang="en-US" sz="2800" dirty="0" smtClean="0"/>
              <a:t>&lt;</a:t>
            </a:r>
            <a:r>
              <a:rPr lang="en-US" sz="2800" dirty="0" err="1" smtClean="0"/>
              <a:t>dc:title</a:t>
            </a:r>
            <a:r>
              <a:rPr lang="en-US" sz="2800" dirty="0" smtClean="0"/>
              <a:t>&gt; contains a title of the ontology</a:t>
            </a:r>
            <a:endParaRPr lang="en-US" sz="2800" dirty="0"/>
          </a:p>
          <a:p>
            <a:pPr marL="0" indent="0">
              <a:buNone/>
            </a:pPr>
            <a:endParaRPr lang="en-US" sz="2800" dirty="0" smtClean="0"/>
          </a:p>
        </p:txBody>
      </p:sp>
      <p:pic>
        <p:nvPicPr>
          <p:cNvPr id="11" name="Picture 10"/>
          <p:cNvPicPr>
            <a:picLocks noChangeAspect="1"/>
          </p:cNvPicPr>
          <p:nvPr/>
        </p:nvPicPr>
        <p:blipFill>
          <a:blip r:embed="rId3"/>
          <a:stretch>
            <a:fillRect/>
          </a:stretch>
        </p:blipFill>
        <p:spPr>
          <a:xfrm>
            <a:off x="0" y="1322426"/>
            <a:ext cx="9427667" cy="2272941"/>
          </a:xfrm>
          <a:prstGeom prst="rect">
            <a:avLst/>
          </a:prstGeom>
        </p:spPr>
      </p:pic>
      <p:sp>
        <p:nvSpPr>
          <p:cNvPr id="5" name="Rectangle 4"/>
          <p:cNvSpPr/>
          <p:nvPr/>
        </p:nvSpPr>
        <p:spPr>
          <a:xfrm>
            <a:off x="427303" y="2159073"/>
            <a:ext cx="8617289" cy="688472"/>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064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95439" cy="1143000"/>
          </a:xfrm>
        </p:spPr>
        <p:txBody>
          <a:bodyPr>
            <a:normAutofit/>
          </a:bodyPr>
          <a:lstStyle/>
          <a:p>
            <a:r>
              <a:rPr lang="en-US" dirty="0"/>
              <a:t>Ontology Header (cont’d)</a:t>
            </a:r>
          </a:p>
        </p:txBody>
      </p:sp>
      <p:sp>
        <p:nvSpPr>
          <p:cNvPr id="10" name="Content Placeholder 2"/>
          <p:cNvSpPr txBox="1">
            <a:spLocks/>
          </p:cNvSpPr>
          <p:nvPr/>
        </p:nvSpPr>
        <p:spPr>
          <a:xfrm>
            <a:off x="224631" y="3940406"/>
            <a:ext cx="8743188" cy="182983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t>&lt;</a:t>
            </a:r>
            <a:r>
              <a:rPr lang="en-US" sz="2400" dirty="0" err="1" smtClean="0"/>
              <a:t>owl:versionIRI</a:t>
            </a:r>
            <a:r>
              <a:rPr lang="en-US" sz="2400" dirty="0" smtClean="0"/>
              <a:t>&gt; identifies the IRI from which to get this ontology version </a:t>
            </a:r>
          </a:p>
          <a:p>
            <a:pPr marL="0" indent="0">
              <a:buNone/>
            </a:pPr>
            <a:r>
              <a:rPr lang="en-US" sz="2400" dirty="0" smtClean="0"/>
              <a:t>Note that the IRI contains the date as per the content of </a:t>
            </a:r>
            <a:r>
              <a:rPr lang="en-US" sz="2400" dirty="0" err="1" smtClean="0"/>
              <a:t>versionInfo</a:t>
            </a:r>
            <a:endParaRPr lang="en-US" sz="2400" dirty="0" smtClean="0"/>
          </a:p>
          <a:p>
            <a:pPr marL="0" indent="0">
              <a:buNone/>
            </a:pPr>
            <a:endParaRPr lang="en-US" sz="2400" dirty="0" smtClean="0"/>
          </a:p>
        </p:txBody>
      </p:sp>
      <p:pic>
        <p:nvPicPr>
          <p:cNvPr id="11" name="Picture 10"/>
          <p:cNvPicPr>
            <a:picLocks noChangeAspect="1"/>
          </p:cNvPicPr>
          <p:nvPr/>
        </p:nvPicPr>
        <p:blipFill>
          <a:blip r:embed="rId4"/>
          <a:stretch>
            <a:fillRect/>
          </a:stretch>
        </p:blipFill>
        <p:spPr>
          <a:xfrm>
            <a:off x="0" y="1322426"/>
            <a:ext cx="9427667" cy="2272941"/>
          </a:xfrm>
          <a:prstGeom prst="rect">
            <a:avLst/>
          </a:prstGeom>
        </p:spPr>
      </p:pic>
      <p:sp>
        <p:nvSpPr>
          <p:cNvPr id="5" name="Rectangle 4"/>
          <p:cNvSpPr/>
          <p:nvPr/>
        </p:nvSpPr>
        <p:spPr>
          <a:xfrm>
            <a:off x="403564" y="2811935"/>
            <a:ext cx="8617289" cy="213664"/>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43118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06" y="0"/>
            <a:ext cx="8229600" cy="1143000"/>
          </a:xfrm>
        </p:spPr>
        <p:txBody>
          <a:bodyPr>
            <a:normAutofit/>
          </a:bodyPr>
          <a:lstStyle/>
          <a:p>
            <a:r>
              <a:rPr lang="en-US" dirty="0"/>
              <a:t>Ontology Header (cont’d)</a:t>
            </a:r>
          </a:p>
        </p:txBody>
      </p:sp>
      <p:sp>
        <p:nvSpPr>
          <p:cNvPr id="10" name="Content Placeholder 2"/>
          <p:cNvSpPr txBox="1">
            <a:spLocks/>
          </p:cNvSpPr>
          <p:nvPr/>
        </p:nvSpPr>
        <p:spPr>
          <a:xfrm>
            <a:off x="224631" y="3940407"/>
            <a:ext cx="8681234" cy="134431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&lt;</a:t>
            </a:r>
            <a:r>
              <a:rPr lang="en-US" sz="2800" dirty="0" err="1" smtClean="0"/>
              <a:t>owl:imports</a:t>
            </a:r>
            <a:r>
              <a:rPr lang="en-US" sz="2800" dirty="0" smtClean="0"/>
              <a:t>&gt; identifies the IRI of external ontologies to be imported</a:t>
            </a:r>
          </a:p>
          <a:p>
            <a:pPr marL="0" indent="0">
              <a:buNone/>
            </a:pPr>
            <a:endParaRPr lang="en-US" sz="2800" dirty="0"/>
          </a:p>
          <a:p>
            <a:pPr marL="0" indent="0">
              <a:buNone/>
            </a:pPr>
            <a:endParaRPr lang="en-US" sz="2800" dirty="0" smtClean="0"/>
          </a:p>
        </p:txBody>
      </p:sp>
      <p:pic>
        <p:nvPicPr>
          <p:cNvPr id="11" name="Picture 10"/>
          <p:cNvPicPr>
            <a:picLocks noChangeAspect="1"/>
          </p:cNvPicPr>
          <p:nvPr/>
        </p:nvPicPr>
        <p:blipFill>
          <a:blip r:embed="rId4"/>
          <a:stretch>
            <a:fillRect/>
          </a:stretch>
        </p:blipFill>
        <p:spPr>
          <a:xfrm>
            <a:off x="0" y="1322426"/>
            <a:ext cx="9427667" cy="2272941"/>
          </a:xfrm>
          <a:prstGeom prst="rect">
            <a:avLst/>
          </a:prstGeom>
        </p:spPr>
      </p:pic>
      <p:sp>
        <p:nvSpPr>
          <p:cNvPr id="5" name="Rectangle 4"/>
          <p:cNvSpPr/>
          <p:nvPr/>
        </p:nvSpPr>
        <p:spPr>
          <a:xfrm>
            <a:off x="391695" y="2966247"/>
            <a:ext cx="8617289" cy="391716"/>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959757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a:t>Ontology Header (cont’d)</a:t>
            </a:r>
          </a:p>
        </p:txBody>
      </p:sp>
      <p:sp>
        <p:nvSpPr>
          <p:cNvPr id="10" name="Content Placeholder 2"/>
          <p:cNvSpPr txBox="1">
            <a:spLocks/>
          </p:cNvSpPr>
          <p:nvPr/>
        </p:nvSpPr>
        <p:spPr>
          <a:xfrm>
            <a:off x="224631" y="1165370"/>
            <a:ext cx="8727699" cy="25533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400" dirty="0" smtClean="0"/>
              <a:t>Ontology metadata are optional</a:t>
            </a:r>
          </a:p>
          <a:p>
            <a:pPr>
              <a:buFont typeface="Wingdings" charset="2"/>
              <a:buChar char="§"/>
            </a:pPr>
            <a:endParaRPr lang="en-US" sz="2400" dirty="0"/>
          </a:p>
          <a:p>
            <a:pPr>
              <a:buFont typeface="Wingdings" charset="2"/>
              <a:buChar char="§"/>
            </a:pPr>
            <a:r>
              <a:rPr lang="en-US" sz="2400" dirty="0" smtClean="0"/>
              <a:t>When creating an ontology from scratch (in </a:t>
            </a:r>
            <a:r>
              <a:rPr lang="en-US" sz="2400" dirty="0"/>
              <a:t>P</a:t>
            </a:r>
            <a:r>
              <a:rPr lang="en-US" sz="2400" dirty="0" smtClean="0"/>
              <a:t>rotégé) the only thing you will see is the Ontology IRI and the namespace declaration:</a:t>
            </a:r>
          </a:p>
          <a:p>
            <a:pPr>
              <a:buFont typeface="Wingdings" charset="2"/>
              <a:buChar char="§"/>
            </a:pPr>
            <a:endParaRPr lang="en-US" sz="2400" dirty="0"/>
          </a:p>
          <a:p>
            <a:pPr>
              <a:buFont typeface="Wingdings" charset="2"/>
              <a:buChar char="§"/>
            </a:pPr>
            <a:endParaRPr lang="en-US" sz="2400" dirty="0" smtClean="0"/>
          </a:p>
          <a:p>
            <a:pPr>
              <a:buFont typeface="Wingdings" charset="2"/>
              <a:buChar char="§"/>
            </a:pPr>
            <a:endParaRPr lang="en-US" sz="2400" dirty="0" smtClean="0"/>
          </a:p>
          <a:p>
            <a:pPr>
              <a:buFont typeface="Wingdings" charset="2"/>
              <a:buChar char="§"/>
            </a:pPr>
            <a:endParaRPr lang="en-US" sz="2400" dirty="0"/>
          </a:p>
          <a:p>
            <a:pPr>
              <a:buFont typeface="Wingdings" charset="2"/>
              <a:buChar char="§"/>
            </a:pPr>
            <a:endParaRPr lang="en-US" sz="2400" dirty="0" smtClean="0"/>
          </a:p>
        </p:txBody>
      </p:sp>
      <p:pic>
        <p:nvPicPr>
          <p:cNvPr id="3" name="Picture 2"/>
          <p:cNvPicPr>
            <a:picLocks noChangeAspect="1"/>
          </p:cNvPicPr>
          <p:nvPr/>
        </p:nvPicPr>
        <p:blipFill>
          <a:blip r:embed="rId4"/>
          <a:stretch>
            <a:fillRect/>
          </a:stretch>
        </p:blipFill>
        <p:spPr>
          <a:xfrm>
            <a:off x="329413" y="3124018"/>
            <a:ext cx="8432800" cy="2286000"/>
          </a:xfrm>
          <a:prstGeom prst="rect">
            <a:avLst/>
          </a:prstGeom>
        </p:spPr>
      </p:pic>
      <p:sp>
        <p:nvSpPr>
          <p:cNvPr id="7" name="Content Placeholder 2"/>
          <p:cNvSpPr txBox="1">
            <a:spLocks/>
          </p:cNvSpPr>
          <p:nvPr/>
        </p:nvSpPr>
        <p:spPr>
          <a:xfrm>
            <a:off x="206819" y="5259075"/>
            <a:ext cx="8776488" cy="118319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400" dirty="0" smtClean="0"/>
              <a:t>You can add annotations to an ontology the same way you add them to any other Entity or Axiom</a:t>
            </a:r>
            <a:endParaRPr lang="en-US" sz="2400" dirty="0"/>
          </a:p>
        </p:txBody>
      </p:sp>
    </p:spTree>
    <p:custDataLst>
      <p:tags r:id="rId1"/>
    </p:custDataLst>
    <p:extLst>
      <p:ext uri="{BB962C8B-B14F-4D97-AF65-F5344CB8AC3E}">
        <p14:creationId xmlns:p14="http://schemas.microsoft.com/office/powerpoint/2010/main" val="20614724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smtClean="0"/>
              <a:t>Compact format using XML entities</a:t>
            </a:r>
            <a:endParaRPr lang="en-US" dirty="0"/>
          </a:p>
        </p:txBody>
      </p:sp>
      <p:pic>
        <p:nvPicPr>
          <p:cNvPr id="3" name="Picture 2"/>
          <p:cNvPicPr>
            <a:picLocks noChangeAspect="1"/>
          </p:cNvPicPr>
          <p:nvPr/>
        </p:nvPicPr>
        <p:blipFill>
          <a:blip r:embed="rId3"/>
          <a:stretch>
            <a:fillRect/>
          </a:stretch>
        </p:blipFill>
        <p:spPr>
          <a:xfrm>
            <a:off x="0" y="1143611"/>
            <a:ext cx="9144000" cy="4154129"/>
          </a:xfrm>
          <a:prstGeom prst="rect">
            <a:avLst/>
          </a:prstGeom>
        </p:spPr>
      </p:pic>
      <p:sp>
        <p:nvSpPr>
          <p:cNvPr id="4" name="Content Placeholder 2"/>
          <p:cNvSpPr txBox="1">
            <a:spLocks/>
          </p:cNvSpPr>
          <p:nvPr/>
        </p:nvSpPr>
        <p:spPr>
          <a:xfrm>
            <a:off x="224631" y="3624360"/>
            <a:ext cx="8919369" cy="277384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dirty="0" smtClean="0"/>
          </a:p>
          <a:p>
            <a:pPr marL="0" indent="0">
              <a:buNone/>
            </a:pPr>
            <a:endParaRPr lang="en-US" sz="2400" dirty="0"/>
          </a:p>
          <a:p>
            <a:pPr marL="231775" indent="-231775"/>
            <a:r>
              <a:rPr lang="en-US" sz="2400" dirty="0" smtClean="0"/>
              <a:t>As </a:t>
            </a:r>
            <a:r>
              <a:rPr lang="en-US" sz="2400" dirty="0"/>
              <a:t>an aid to writing lengthy URLs it can often be useful to provide a set of entity definitions in a </a:t>
            </a:r>
            <a:r>
              <a:rPr lang="en-US" sz="2400" u="sng" dirty="0"/>
              <a:t>doc</a:t>
            </a:r>
            <a:r>
              <a:rPr lang="en-US" sz="2400" dirty="0"/>
              <a:t>ument </a:t>
            </a:r>
            <a:r>
              <a:rPr lang="en-US" sz="2400" u="sng" dirty="0"/>
              <a:t>type</a:t>
            </a:r>
            <a:r>
              <a:rPr lang="en-US" sz="2400" dirty="0"/>
              <a:t> declaration (DOCTYPE) that precedes the ontology </a:t>
            </a:r>
            <a:r>
              <a:rPr lang="en-US" sz="2400" dirty="0" smtClean="0"/>
              <a:t>definitions</a:t>
            </a:r>
            <a:endParaRPr lang="en-US" sz="2400" dirty="0"/>
          </a:p>
          <a:p>
            <a:pPr marL="231775" indent="-231775"/>
            <a:r>
              <a:rPr lang="en-US" sz="2400" dirty="0" smtClean="0"/>
              <a:t>Those definitions can be used later in the namespace declaration, in the ontology header and in the body of the document</a:t>
            </a:r>
          </a:p>
          <a:p>
            <a:pPr marL="0" indent="0">
              <a:buNone/>
            </a:pPr>
            <a:endParaRPr lang="en-US" sz="2400" dirty="0" smtClean="0"/>
          </a:p>
        </p:txBody>
      </p:sp>
    </p:spTree>
    <p:custDataLst>
      <p:tags r:id="rId1"/>
    </p:custDataLst>
    <p:extLst>
      <p:ext uri="{BB962C8B-B14F-4D97-AF65-F5344CB8AC3E}">
        <p14:creationId xmlns:p14="http://schemas.microsoft.com/office/powerpoint/2010/main" val="1436282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Recap</a:t>
            </a:r>
            <a:endParaRPr lang="en-US" sz="4400" dirty="0"/>
          </a:p>
        </p:txBody>
      </p:sp>
      <p:sp>
        <p:nvSpPr>
          <p:cNvPr id="3" name="Content Placeholder 2"/>
          <p:cNvSpPr>
            <a:spLocks noGrp="1"/>
          </p:cNvSpPr>
          <p:nvPr>
            <p:ph idx="1"/>
          </p:nvPr>
        </p:nvSpPr>
        <p:spPr/>
        <p:txBody>
          <a:bodyPr>
            <a:normAutofit/>
          </a:bodyPr>
          <a:lstStyle/>
          <a:p>
            <a:pPr>
              <a:buFont typeface="Wingdings" charset="2"/>
              <a:buChar char="§"/>
            </a:pPr>
            <a:r>
              <a:rPr lang="en-US" sz="3200" dirty="0" smtClean="0"/>
              <a:t>OWL 2 is a language for </a:t>
            </a:r>
            <a:r>
              <a:rPr lang="en-US" sz="3200" dirty="0"/>
              <a:t>representing knowledge about </a:t>
            </a:r>
            <a:r>
              <a:rPr lang="en-US" sz="3200" dirty="0" smtClean="0"/>
              <a:t>things (</a:t>
            </a:r>
            <a:r>
              <a:rPr lang="en-US" sz="3200" b="1" dirty="0" smtClean="0">
                <a:solidFill>
                  <a:srgbClr val="18496B"/>
                </a:solidFill>
              </a:rPr>
              <a:t>individuals</a:t>
            </a:r>
            <a:r>
              <a:rPr lang="en-US" sz="3200" dirty="0" smtClean="0"/>
              <a:t>), </a:t>
            </a:r>
            <a:r>
              <a:rPr lang="en-US" sz="3200" dirty="0"/>
              <a:t>group of </a:t>
            </a:r>
            <a:r>
              <a:rPr lang="en-US" sz="3200" dirty="0" smtClean="0"/>
              <a:t>things (</a:t>
            </a:r>
            <a:r>
              <a:rPr lang="en-US" sz="3200" b="1" dirty="0" smtClean="0">
                <a:solidFill>
                  <a:srgbClr val="18496B"/>
                </a:solidFill>
              </a:rPr>
              <a:t>classes</a:t>
            </a:r>
            <a:r>
              <a:rPr lang="en-US" sz="3200" dirty="0" smtClean="0"/>
              <a:t>), </a:t>
            </a:r>
            <a:r>
              <a:rPr lang="en-US" sz="3200" dirty="0"/>
              <a:t>and relations between </a:t>
            </a:r>
            <a:r>
              <a:rPr lang="en-US" sz="3200" dirty="0" smtClean="0"/>
              <a:t>things (</a:t>
            </a:r>
            <a:r>
              <a:rPr lang="en-US" sz="3200" b="1" dirty="0" smtClean="0">
                <a:solidFill>
                  <a:srgbClr val="18496B"/>
                </a:solidFill>
              </a:rPr>
              <a:t>properties</a:t>
            </a:r>
            <a:r>
              <a:rPr lang="en-US" sz="3200" dirty="0" smtClean="0"/>
              <a:t>)</a:t>
            </a:r>
            <a:endParaRPr lang="en-US" sz="3200" dirty="0"/>
          </a:p>
          <a:p>
            <a:pPr>
              <a:buFont typeface="Wingdings" charset="2"/>
              <a:buChar char="§"/>
            </a:pPr>
            <a:r>
              <a:rPr lang="en-US" sz="3200" dirty="0" smtClean="0"/>
              <a:t>Individuals, classes and properties are called </a:t>
            </a:r>
            <a:r>
              <a:rPr lang="en-US" sz="3200" b="1" i="1" dirty="0" smtClean="0">
                <a:solidFill>
                  <a:srgbClr val="18496B"/>
                </a:solidFill>
              </a:rPr>
              <a:t>entities</a:t>
            </a:r>
          </a:p>
          <a:p>
            <a:pPr>
              <a:buFont typeface="Wingdings" charset="2"/>
              <a:buChar char="§"/>
            </a:pPr>
            <a:endParaRPr lang="en-US" sz="3200" b="1" dirty="0" smtClean="0"/>
          </a:p>
        </p:txBody>
      </p:sp>
    </p:spTree>
    <p:custDataLst>
      <p:tags r:id="rId1"/>
    </p:custDataLst>
    <p:extLst>
      <p:ext uri="{BB962C8B-B14F-4D97-AF65-F5344CB8AC3E}">
        <p14:creationId xmlns:p14="http://schemas.microsoft.com/office/powerpoint/2010/main" val="14174003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Entities in OWL</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546638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89081" y="913676"/>
            <a:ext cx="8191500" cy="3048000"/>
          </a:xfrm>
          <a:prstGeom prst="rect">
            <a:avLst/>
          </a:prstGeom>
        </p:spPr>
      </p:pic>
      <p:sp>
        <p:nvSpPr>
          <p:cNvPr id="2" name="Title 1"/>
          <p:cNvSpPr>
            <a:spLocks noGrp="1"/>
          </p:cNvSpPr>
          <p:nvPr>
            <p:ph type="title"/>
          </p:nvPr>
        </p:nvSpPr>
        <p:spPr/>
        <p:txBody>
          <a:bodyPr>
            <a:normAutofit/>
          </a:bodyPr>
          <a:lstStyle/>
          <a:p>
            <a:r>
              <a:rPr lang="en-US" sz="4000" dirty="0"/>
              <a:t>I</a:t>
            </a:r>
            <a:r>
              <a:rPr lang="en-US" sz="4000" dirty="0" smtClean="0"/>
              <a:t>ndividuals</a:t>
            </a:r>
            <a:endParaRPr lang="en-US" sz="4000" dirty="0"/>
          </a:p>
        </p:txBody>
      </p:sp>
      <p:grpSp>
        <p:nvGrpSpPr>
          <p:cNvPr id="10" name="Group 9"/>
          <p:cNvGrpSpPr/>
          <p:nvPr/>
        </p:nvGrpSpPr>
        <p:grpSpPr>
          <a:xfrm>
            <a:off x="5912177" y="2208382"/>
            <a:ext cx="1196669" cy="846913"/>
            <a:chOff x="5912177" y="2487194"/>
            <a:chExt cx="1196669" cy="846913"/>
          </a:xfrm>
        </p:grpSpPr>
        <p:sp>
          <p:nvSpPr>
            <p:cNvPr id="5" name="TextBox 4"/>
            <p:cNvSpPr txBox="1"/>
            <p:nvPr/>
          </p:nvSpPr>
          <p:spPr>
            <a:xfrm>
              <a:off x="6141739" y="2687776"/>
              <a:ext cx="967107" cy="646331"/>
            </a:xfrm>
            <a:prstGeom prst="rect">
              <a:avLst/>
            </a:prstGeom>
            <a:noFill/>
          </p:spPr>
          <p:txBody>
            <a:bodyPr wrap="none" rtlCol="0">
              <a:spAutoFit/>
            </a:bodyPr>
            <a:lstStyle/>
            <a:p>
              <a:r>
                <a:rPr lang="en-US" dirty="0" smtClean="0"/>
                <a:t>Melissa</a:t>
              </a:r>
            </a:p>
            <a:p>
              <a:endParaRPr lang="en-US" dirty="0"/>
            </a:p>
          </p:txBody>
        </p:sp>
        <p:pic>
          <p:nvPicPr>
            <p:cNvPr id="7" name="Picture 6"/>
            <p:cNvPicPr>
              <a:picLocks noChangeAspect="1"/>
            </p:cNvPicPr>
            <p:nvPr/>
          </p:nvPicPr>
          <p:blipFill>
            <a:blip r:embed="rId5"/>
            <a:stretch>
              <a:fillRect/>
            </a:stretch>
          </p:blipFill>
          <p:spPr>
            <a:xfrm>
              <a:off x="5912177" y="2487194"/>
              <a:ext cx="392477" cy="322032"/>
            </a:xfrm>
            <a:prstGeom prst="rect">
              <a:avLst/>
            </a:prstGeom>
          </p:spPr>
        </p:pic>
      </p:grpSp>
      <p:sp>
        <p:nvSpPr>
          <p:cNvPr id="8" name="Content Placeholder 2"/>
          <p:cNvSpPr txBox="1">
            <a:spLocks/>
          </p:cNvSpPr>
          <p:nvPr/>
        </p:nvSpPr>
        <p:spPr>
          <a:xfrm>
            <a:off x="224631" y="3844800"/>
            <a:ext cx="8696722" cy="131643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600" baseline="30000" dirty="0" smtClean="0">
              <a:solidFill>
                <a:srgbClr val="000000"/>
              </a:solidFill>
              <a:latin typeface="Helvetica"/>
            </a:endParaRPr>
          </a:p>
          <a:p>
            <a:pPr marL="0" indent="0">
              <a:buNone/>
            </a:pPr>
            <a:r>
              <a:rPr lang="en-US" sz="3600" baseline="30000" dirty="0" smtClean="0">
                <a:solidFill>
                  <a:srgbClr val="000000"/>
                </a:solidFill>
                <a:latin typeface="Helvetica"/>
              </a:rPr>
              <a:t>Individuals </a:t>
            </a:r>
            <a:r>
              <a:rPr lang="en-US" sz="3600" baseline="30000" dirty="0">
                <a:solidFill>
                  <a:srgbClr val="000000"/>
                </a:solidFill>
                <a:latin typeface="Helvetica"/>
              </a:rPr>
              <a:t>represent objects in the domain in which we are </a:t>
            </a:r>
            <a:r>
              <a:rPr lang="en-US" sz="3600" baseline="30000" dirty="0" smtClean="0">
                <a:solidFill>
                  <a:srgbClr val="000000"/>
                </a:solidFill>
                <a:latin typeface="Helvetica"/>
              </a:rPr>
              <a:t>interested</a:t>
            </a:r>
            <a:r>
              <a:rPr lang="en-US" sz="3600" dirty="0" smtClean="0"/>
              <a:t> </a:t>
            </a:r>
            <a:endParaRPr lang="en-US" sz="3600" dirty="0"/>
          </a:p>
          <a:p>
            <a:endParaRPr lang="en-US" sz="3600" dirty="0"/>
          </a:p>
        </p:txBody>
      </p:sp>
      <p:sp>
        <p:nvSpPr>
          <p:cNvPr id="3" name="TextBox 2"/>
          <p:cNvSpPr txBox="1"/>
          <p:nvPr/>
        </p:nvSpPr>
        <p:spPr>
          <a:xfrm>
            <a:off x="108993" y="5277555"/>
            <a:ext cx="8918223" cy="1077218"/>
          </a:xfrm>
          <a:prstGeom prst="rect">
            <a:avLst/>
          </a:prstGeom>
          <a:noFill/>
          <a:ln>
            <a:solidFill>
              <a:schemeClr val="tx1"/>
            </a:solidFill>
          </a:ln>
        </p:spPr>
        <p:txBody>
          <a:bodyPr wrap="square" rtlCol="0">
            <a:spAutoFit/>
          </a:bodyPr>
          <a:lstStyle/>
          <a:p>
            <a:r>
              <a:rPr lang="en-US" sz="1600" dirty="0" smtClean="0"/>
              <a:t>&lt;!-- </a:t>
            </a:r>
            <a:r>
              <a:rPr lang="en-US" sz="1600" dirty="0" smtClean="0">
                <a:hlinkClick r:id="rId6"/>
              </a:rPr>
              <a:t>http</a:t>
            </a:r>
            <a:r>
              <a:rPr lang="en-US" sz="1600" dirty="0">
                <a:hlinkClick r:id="rId6"/>
              </a:rPr>
              <a:t>://purl.obolibrary.org/bd2k_oer/sample_onto.owl#</a:t>
            </a:r>
            <a:r>
              <a:rPr lang="en-US" sz="1600" dirty="0" smtClean="0">
                <a:hlinkClick r:id="rId6"/>
              </a:rPr>
              <a:t>melissa</a:t>
            </a:r>
            <a:r>
              <a:rPr lang="en-US" sz="1600" dirty="0" smtClean="0"/>
              <a:t> --&gt;</a:t>
            </a:r>
            <a:endParaRPr lang="en-US" sz="1600" dirty="0"/>
          </a:p>
          <a:p>
            <a:endParaRPr lang="en-US" sz="1600" dirty="0"/>
          </a:p>
          <a:p>
            <a:r>
              <a:rPr lang="en-US" sz="1600" dirty="0">
                <a:solidFill>
                  <a:srgbClr val="0000FF"/>
                </a:solidFill>
              </a:rPr>
              <a:t>&lt;</a:t>
            </a:r>
            <a:r>
              <a:rPr lang="en-US" sz="1600" dirty="0" err="1">
                <a:solidFill>
                  <a:srgbClr val="0000FF"/>
                </a:solidFill>
              </a:rPr>
              <a:t>owl:NamedIndividual</a:t>
            </a:r>
            <a:r>
              <a:rPr lang="en-US" sz="1600" dirty="0">
                <a:solidFill>
                  <a:srgbClr val="0000FF"/>
                </a:solidFill>
              </a:rPr>
              <a:t> </a:t>
            </a:r>
            <a:r>
              <a:rPr lang="en-US" sz="1600" dirty="0" err="1">
                <a:solidFill>
                  <a:schemeClr val="accent2"/>
                </a:solidFill>
              </a:rPr>
              <a:t>rdf:about</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melissa</a:t>
            </a:r>
            <a:r>
              <a:rPr lang="en-US" sz="1600" dirty="0" smtClean="0">
                <a:solidFill>
                  <a:schemeClr val="accent6"/>
                </a:solidFill>
              </a:rPr>
              <a:t>”</a:t>
            </a:r>
            <a:r>
              <a:rPr lang="en-US" sz="1600" dirty="0" smtClean="0">
                <a:solidFill>
                  <a:srgbClr val="0000FF"/>
                </a:solidFill>
              </a:rPr>
              <a:t>&gt;</a:t>
            </a:r>
            <a:endParaRPr lang="en-US" sz="1600" dirty="0">
              <a:solidFill>
                <a:srgbClr val="0000FF"/>
              </a:solidFill>
            </a:endParaRPr>
          </a:p>
          <a:p>
            <a:r>
              <a:rPr lang="en-US" sz="1600" dirty="0">
                <a:solidFill>
                  <a:srgbClr val="0000FF"/>
                </a:solidFill>
              </a:rPr>
              <a:t>&lt;/</a:t>
            </a:r>
            <a:r>
              <a:rPr lang="en-US" sz="1600" dirty="0" err="1">
                <a:solidFill>
                  <a:srgbClr val="0000FF"/>
                </a:solidFill>
              </a:rPr>
              <a:t>owl:NamedIndividual</a:t>
            </a:r>
            <a:r>
              <a:rPr lang="en-US" sz="1600" dirty="0">
                <a:solidFill>
                  <a:srgbClr val="0000FF"/>
                </a:solidFill>
              </a:rPr>
              <a:t>&gt;</a:t>
            </a:r>
          </a:p>
        </p:txBody>
      </p:sp>
    </p:spTree>
    <p:custDataLst>
      <p:tags r:id="rId1"/>
    </p:custDataLst>
    <p:extLst>
      <p:ext uri="{BB962C8B-B14F-4D97-AF65-F5344CB8AC3E}">
        <p14:creationId xmlns:p14="http://schemas.microsoft.com/office/powerpoint/2010/main" val="2512345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1860352" y="1968803"/>
            <a:ext cx="514105" cy="339503"/>
          </a:xfrm>
          <a:prstGeom prst="rect">
            <a:avLst/>
          </a:prstGeom>
        </p:spPr>
      </p:pic>
      <p:sp>
        <p:nvSpPr>
          <p:cNvPr id="2" name="Title 1"/>
          <p:cNvSpPr>
            <a:spLocks noGrp="1"/>
          </p:cNvSpPr>
          <p:nvPr>
            <p:ph type="title"/>
          </p:nvPr>
        </p:nvSpPr>
        <p:spPr>
          <a:xfrm>
            <a:off x="0" y="0"/>
            <a:ext cx="8229600" cy="1143000"/>
          </a:xfrm>
        </p:spPr>
        <p:txBody>
          <a:bodyPr>
            <a:normAutofit/>
          </a:bodyPr>
          <a:lstStyle/>
          <a:p>
            <a:r>
              <a:rPr lang="en-US" sz="3600" dirty="0" smtClean="0"/>
              <a:t>Classes and Subclasses</a:t>
            </a:r>
            <a:endParaRPr lang="en-US" sz="3600" dirty="0"/>
          </a:p>
        </p:txBody>
      </p:sp>
      <p:pic>
        <p:nvPicPr>
          <p:cNvPr id="4" name="Picture 3"/>
          <p:cNvPicPr>
            <a:picLocks noChangeAspect="1"/>
          </p:cNvPicPr>
          <p:nvPr/>
        </p:nvPicPr>
        <p:blipFill>
          <a:blip r:embed="rId5"/>
          <a:stretch>
            <a:fillRect/>
          </a:stretch>
        </p:blipFill>
        <p:spPr>
          <a:xfrm>
            <a:off x="3250101" y="886997"/>
            <a:ext cx="4735275" cy="3245816"/>
          </a:xfrm>
          <a:prstGeom prst="rect">
            <a:avLst/>
          </a:prstGeom>
        </p:spPr>
      </p:pic>
      <p:pic>
        <p:nvPicPr>
          <p:cNvPr id="7" name="Picture 6"/>
          <p:cNvPicPr>
            <a:picLocks noChangeAspect="1"/>
          </p:cNvPicPr>
          <p:nvPr/>
        </p:nvPicPr>
        <p:blipFill>
          <a:blip r:embed="rId6"/>
          <a:stretch>
            <a:fillRect/>
          </a:stretch>
        </p:blipFill>
        <p:spPr>
          <a:xfrm>
            <a:off x="3795617" y="1949168"/>
            <a:ext cx="260605" cy="170810"/>
          </a:xfrm>
          <a:prstGeom prst="rect">
            <a:avLst/>
          </a:prstGeom>
        </p:spPr>
      </p:pic>
      <p:cxnSp>
        <p:nvCxnSpPr>
          <p:cNvPr id="9" name="Curved Connector 8"/>
          <p:cNvCxnSpPr>
            <a:stCxn id="7" idx="2"/>
            <a:endCxn id="11" idx="2"/>
          </p:cNvCxnSpPr>
          <p:nvPr/>
        </p:nvCxnSpPr>
        <p:spPr>
          <a:xfrm rot="5400000" flipH="1">
            <a:off x="3043028" y="1237086"/>
            <a:ext cx="290868" cy="1474916"/>
          </a:xfrm>
          <a:prstGeom prst="curvedConnector3">
            <a:avLst>
              <a:gd name="adj1" fmla="val -7859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83533" y="1261366"/>
            <a:ext cx="1539902" cy="584776"/>
          </a:xfrm>
          <a:prstGeom prst="rect">
            <a:avLst/>
          </a:prstGeom>
          <a:noFill/>
        </p:spPr>
        <p:txBody>
          <a:bodyPr wrap="square" rtlCol="0">
            <a:spAutoFit/>
          </a:bodyPr>
          <a:lstStyle/>
          <a:p>
            <a:r>
              <a:rPr lang="en-US" sz="1400" dirty="0" smtClean="0"/>
              <a:t>BD2K OER</a:t>
            </a:r>
          </a:p>
          <a:p>
            <a:endParaRPr lang="en-US" dirty="0"/>
          </a:p>
        </p:txBody>
      </p:sp>
      <p:pic>
        <p:nvPicPr>
          <p:cNvPr id="11" name="Picture 10"/>
          <p:cNvPicPr>
            <a:picLocks noChangeAspect="1"/>
          </p:cNvPicPr>
          <p:nvPr/>
        </p:nvPicPr>
        <p:blipFill>
          <a:blip r:embed="rId6"/>
          <a:stretch>
            <a:fillRect/>
          </a:stretch>
        </p:blipFill>
        <p:spPr>
          <a:xfrm>
            <a:off x="2254765" y="1507078"/>
            <a:ext cx="392477" cy="322032"/>
          </a:xfrm>
          <a:prstGeom prst="rect">
            <a:avLst/>
          </a:prstGeom>
        </p:spPr>
      </p:pic>
      <p:sp>
        <p:nvSpPr>
          <p:cNvPr id="16" name="Oval 15"/>
          <p:cNvSpPr/>
          <p:nvPr/>
        </p:nvSpPr>
        <p:spPr>
          <a:xfrm>
            <a:off x="1675443" y="835604"/>
            <a:ext cx="1409335" cy="118871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803223" y="2038670"/>
            <a:ext cx="749925" cy="307777"/>
          </a:xfrm>
          <a:prstGeom prst="rect">
            <a:avLst/>
          </a:prstGeom>
          <a:noFill/>
        </p:spPr>
        <p:txBody>
          <a:bodyPr wrap="none" rtlCol="0">
            <a:spAutoFit/>
          </a:bodyPr>
          <a:lstStyle/>
          <a:p>
            <a:r>
              <a:rPr lang="en-US" sz="1400" dirty="0" smtClean="0"/>
              <a:t>teaches</a:t>
            </a:r>
            <a:endParaRPr lang="en-US" sz="1400" dirty="0"/>
          </a:p>
        </p:txBody>
      </p:sp>
      <p:sp>
        <p:nvSpPr>
          <p:cNvPr id="19" name="TextBox 18"/>
          <p:cNvSpPr txBox="1"/>
          <p:nvPr/>
        </p:nvSpPr>
        <p:spPr>
          <a:xfrm>
            <a:off x="1567350" y="2263127"/>
            <a:ext cx="991196" cy="307777"/>
          </a:xfrm>
          <a:prstGeom prst="rect">
            <a:avLst/>
          </a:prstGeom>
          <a:solidFill>
            <a:schemeClr val="bg1"/>
          </a:solidFill>
        </p:spPr>
        <p:txBody>
          <a:bodyPr wrap="square" rtlCol="0">
            <a:spAutoFit/>
          </a:bodyPr>
          <a:lstStyle/>
          <a:p>
            <a:r>
              <a:rPr lang="en-US" sz="1400" dirty="0" smtClean="0"/>
              <a:t>Course</a:t>
            </a:r>
            <a:endParaRPr lang="en-US" sz="1400" dirty="0"/>
          </a:p>
        </p:txBody>
      </p:sp>
      <p:sp>
        <p:nvSpPr>
          <p:cNvPr id="12" name="Rectangle 11"/>
          <p:cNvSpPr/>
          <p:nvPr/>
        </p:nvSpPr>
        <p:spPr>
          <a:xfrm>
            <a:off x="148592" y="3926472"/>
            <a:ext cx="8803738" cy="1938992"/>
          </a:xfrm>
          <a:prstGeom prst="rect">
            <a:avLst/>
          </a:prstGeom>
        </p:spPr>
        <p:txBody>
          <a:bodyPr wrap="square">
            <a:spAutoFit/>
          </a:bodyPr>
          <a:lstStyle/>
          <a:p>
            <a:pPr marL="342900" indent="-342900">
              <a:buFont typeface="Wingdings" charset="2"/>
              <a:buChar char="§"/>
            </a:pPr>
            <a:r>
              <a:rPr lang="en-US" sz="2400" dirty="0"/>
              <a:t>OWL classes are interpreted as sets that contain </a:t>
            </a:r>
            <a:r>
              <a:rPr lang="en-US" sz="2400" dirty="0" smtClean="0"/>
              <a:t>individuals</a:t>
            </a:r>
          </a:p>
          <a:p>
            <a:pPr marL="342900" indent="-342900">
              <a:buFont typeface="Wingdings" charset="2"/>
              <a:buChar char="§"/>
            </a:pPr>
            <a:r>
              <a:rPr lang="en-US" sz="2400" dirty="0" smtClean="0"/>
              <a:t>They </a:t>
            </a:r>
            <a:r>
              <a:rPr lang="en-US" sz="2400" dirty="0"/>
              <a:t>are described using formal descriptions that precisely state the requirements for membership of the </a:t>
            </a:r>
            <a:r>
              <a:rPr lang="en-US" sz="2400" dirty="0" smtClean="0"/>
              <a:t>class</a:t>
            </a:r>
          </a:p>
          <a:p>
            <a:pPr marL="342900" indent="-342900">
              <a:buFont typeface="Wingdings" charset="2"/>
              <a:buChar char="§"/>
            </a:pPr>
            <a:r>
              <a:rPr lang="en-US" sz="2400" dirty="0" smtClean="0"/>
              <a:t>For </a:t>
            </a:r>
            <a:r>
              <a:rPr lang="en-US" sz="2400" dirty="0"/>
              <a:t>example, the class </a:t>
            </a:r>
            <a:r>
              <a:rPr lang="en-US" sz="2400" b="1" dirty="0" smtClean="0"/>
              <a:t>Course</a:t>
            </a:r>
            <a:r>
              <a:rPr lang="en-US" sz="2400" dirty="0" smtClean="0"/>
              <a:t> </a:t>
            </a:r>
            <a:r>
              <a:rPr lang="en-US" sz="2400" dirty="0"/>
              <a:t>would contain all the individuals that </a:t>
            </a:r>
            <a:r>
              <a:rPr lang="en-US" sz="2400" dirty="0" smtClean="0"/>
              <a:t>are in </a:t>
            </a:r>
            <a:r>
              <a:rPr lang="en-US" sz="2400" dirty="0"/>
              <a:t>our domain of </a:t>
            </a:r>
            <a:r>
              <a:rPr lang="en-US" sz="2400" dirty="0" smtClean="0"/>
              <a:t>interest</a:t>
            </a:r>
            <a:endParaRPr lang="en-US" sz="2400" dirty="0"/>
          </a:p>
        </p:txBody>
      </p:sp>
      <p:sp>
        <p:nvSpPr>
          <p:cNvPr id="3" name="TextBox 2"/>
          <p:cNvSpPr txBox="1"/>
          <p:nvPr/>
        </p:nvSpPr>
        <p:spPr>
          <a:xfrm>
            <a:off x="3828486" y="2099630"/>
            <a:ext cx="706293" cy="276999"/>
          </a:xfrm>
          <a:prstGeom prst="rect">
            <a:avLst/>
          </a:prstGeom>
          <a:noFill/>
        </p:spPr>
        <p:txBody>
          <a:bodyPr wrap="none" rtlCol="0">
            <a:spAutoFit/>
          </a:bodyPr>
          <a:lstStyle/>
          <a:p>
            <a:r>
              <a:rPr lang="en-US" sz="1200" dirty="0" smtClean="0">
                <a:solidFill>
                  <a:schemeClr val="bg2">
                    <a:lumMod val="10000"/>
                  </a:schemeClr>
                </a:solidFill>
              </a:rPr>
              <a:t>Melissa</a:t>
            </a:r>
            <a:endParaRPr lang="en-US" sz="1200" dirty="0">
              <a:solidFill>
                <a:schemeClr val="bg2">
                  <a:lumMod val="10000"/>
                </a:schemeClr>
              </a:solidFill>
            </a:endParaRPr>
          </a:p>
        </p:txBody>
      </p:sp>
      <p:sp>
        <p:nvSpPr>
          <p:cNvPr id="20" name="TextBox 19"/>
          <p:cNvSpPr txBox="1"/>
          <p:nvPr/>
        </p:nvSpPr>
        <p:spPr>
          <a:xfrm>
            <a:off x="131382" y="5766183"/>
            <a:ext cx="8918223" cy="1077218"/>
          </a:xfrm>
          <a:prstGeom prst="rect">
            <a:avLst/>
          </a:prstGeom>
          <a:noFill/>
          <a:ln>
            <a:solidFill>
              <a:schemeClr val="tx1"/>
            </a:solidFill>
          </a:ln>
        </p:spPr>
        <p:txBody>
          <a:bodyPr wrap="square" rtlCol="0">
            <a:spAutoFit/>
          </a:bodyPr>
          <a:lstStyle/>
          <a:p>
            <a:r>
              <a:rPr lang="en-US" sz="1600" dirty="0" smtClean="0"/>
              <a:t>&lt;!-- </a:t>
            </a:r>
            <a:r>
              <a:rPr lang="en-US" sz="1600" dirty="0" smtClean="0">
                <a:hlinkClick r:id="rId7"/>
              </a:rPr>
              <a:t>http</a:t>
            </a:r>
            <a:r>
              <a:rPr lang="en-US" sz="1600" dirty="0">
                <a:hlinkClick r:id="rId7"/>
              </a:rPr>
              <a:t>://purl.obolibrary.org/bd2k_oer/sample_onto.owl</a:t>
            </a:r>
            <a:r>
              <a:rPr lang="en-US" sz="1600" dirty="0" smtClean="0">
                <a:hlinkClick r:id="rId7"/>
              </a:rPr>
              <a:t>#course</a:t>
            </a:r>
            <a:r>
              <a:rPr lang="en-US" sz="1600" dirty="0"/>
              <a:t> </a:t>
            </a:r>
            <a:r>
              <a:rPr lang="en-US" sz="1600" dirty="0" smtClean="0"/>
              <a:t>--&gt;</a:t>
            </a:r>
            <a:endParaRPr lang="en-US" sz="1600" dirty="0"/>
          </a:p>
          <a:p>
            <a:endParaRPr lang="en-US" sz="1600" dirty="0"/>
          </a:p>
          <a:p>
            <a:r>
              <a:rPr lang="en-US" sz="1600" dirty="0">
                <a:solidFill>
                  <a:srgbClr val="0000FF"/>
                </a:solidFill>
              </a:rPr>
              <a:t>&lt;</a:t>
            </a:r>
            <a:r>
              <a:rPr lang="en-US" sz="1600" dirty="0" err="1" smtClean="0">
                <a:solidFill>
                  <a:srgbClr val="0000FF"/>
                </a:solidFill>
              </a:rPr>
              <a:t>owl:Class</a:t>
            </a:r>
            <a:r>
              <a:rPr lang="en-US" sz="1600" dirty="0" smtClean="0">
                <a:solidFill>
                  <a:srgbClr val="0000FF"/>
                </a:solidFill>
              </a:rPr>
              <a:t> </a:t>
            </a:r>
            <a:r>
              <a:rPr lang="en-US" sz="1600" dirty="0" err="1">
                <a:solidFill>
                  <a:schemeClr val="accent2"/>
                </a:solidFill>
              </a:rPr>
              <a:t>rdf:about</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#course</a:t>
            </a:r>
            <a:r>
              <a:rPr lang="en-US" sz="1600" dirty="0" smtClean="0">
                <a:solidFill>
                  <a:schemeClr val="accent6"/>
                </a:solidFill>
              </a:rPr>
              <a:t>”</a:t>
            </a:r>
            <a:r>
              <a:rPr lang="en-US" sz="1600" dirty="0" smtClean="0">
                <a:solidFill>
                  <a:srgbClr val="0000FF"/>
                </a:solidFill>
              </a:rPr>
              <a:t>&gt;</a:t>
            </a:r>
            <a:endParaRPr lang="en-US" sz="1600" dirty="0">
              <a:solidFill>
                <a:srgbClr val="0000FF"/>
              </a:solidFill>
            </a:endParaRPr>
          </a:p>
          <a:p>
            <a:r>
              <a:rPr lang="en-US" sz="1600" dirty="0">
                <a:solidFill>
                  <a:srgbClr val="0000FF"/>
                </a:solidFill>
              </a:rPr>
              <a:t>&lt;/</a:t>
            </a:r>
            <a:r>
              <a:rPr lang="en-US" sz="1600" dirty="0" err="1" smtClean="0">
                <a:solidFill>
                  <a:srgbClr val="0000FF"/>
                </a:solidFill>
              </a:rPr>
              <a:t>owl:Class</a:t>
            </a:r>
            <a:r>
              <a:rPr lang="en-US" sz="1600" dirty="0" smtClean="0">
                <a:solidFill>
                  <a:srgbClr val="0000FF"/>
                </a:solidFill>
              </a:rPr>
              <a:t>&gt;</a:t>
            </a:r>
            <a:endParaRPr lang="en-US" sz="1600" dirty="0">
              <a:solidFill>
                <a:srgbClr val="0000FF"/>
              </a:solidFill>
            </a:endParaRPr>
          </a:p>
        </p:txBody>
      </p:sp>
    </p:spTree>
    <p:custDataLst>
      <p:tags r:id="rId1"/>
    </p:custDataLst>
    <p:extLst>
      <p:ext uri="{BB962C8B-B14F-4D97-AF65-F5344CB8AC3E}">
        <p14:creationId xmlns:p14="http://schemas.microsoft.com/office/powerpoint/2010/main" val="417625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7413330" y="0"/>
            <a:ext cx="1730670" cy="2786728"/>
          </a:xfrm>
          <a:prstGeom prst="rect">
            <a:avLst/>
          </a:prstGeom>
        </p:spPr>
      </p:pic>
      <p:sp>
        <p:nvSpPr>
          <p:cNvPr id="2" name="Title 1"/>
          <p:cNvSpPr>
            <a:spLocks noGrp="1"/>
          </p:cNvSpPr>
          <p:nvPr>
            <p:ph type="title"/>
          </p:nvPr>
        </p:nvSpPr>
        <p:spPr/>
        <p:txBody>
          <a:bodyPr>
            <a:normAutofit/>
          </a:bodyPr>
          <a:lstStyle/>
          <a:p>
            <a:r>
              <a:rPr lang="en-US" sz="4400" dirty="0" smtClean="0"/>
              <a:t>What is OWL?</a:t>
            </a:r>
            <a:endParaRPr lang="en-US" sz="4400" dirty="0"/>
          </a:p>
        </p:txBody>
      </p:sp>
      <p:sp>
        <p:nvSpPr>
          <p:cNvPr id="3" name="Content Placeholder 2"/>
          <p:cNvSpPr>
            <a:spLocks noGrp="1"/>
          </p:cNvSpPr>
          <p:nvPr>
            <p:ph idx="1"/>
          </p:nvPr>
        </p:nvSpPr>
        <p:spPr>
          <a:xfrm>
            <a:off x="445654" y="1187294"/>
            <a:ext cx="7326487" cy="5100500"/>
          </a:xfrm>
        </p:spPr>
        <p:txBody>
          <a:bodyPr>
            <a:normAutofit lnSpcReduction="10000"/>
          </a:bodyPr>
          <a:lstStyle/>
          <a:p>
            <a:pPr marL="280988" indent="-280988">
              <a:buFont typeface="Wingdings" charset="2"/>
              <a:buChar char="§"/>
            </a:pPr>
            <a:r>
              <a:rPr lang="en-US" sz="3200" b="1" u="sng" dirty="0" smtClean="0"/>
              <a:t>W</a:t>
            </a:r>
            <a:r>
              <a:rPr lang="en-US" sz="3200" dirty="0" smtClean="0"/>
              <a:t>eb </a:t>
            </a:r>
            <a:r>
              <a:rPr lang="en-US" sz="3200" b="1" u="sng" dirty="0" smtClean="0"/>
              <a:t>O</a:t>
            </a:r>
            <a:r>
              <a:rPr lang="en-US" sz="3200" dirty="0" smtClean="0"/>
              <a:t>ntology </a:t>
            </a:r>
            <a:r>
              <a:rPr lang="en-US" sz="3200" b="1" u="sng" dirty="0" smtClean="0"/>
              <a:t>L</a:t>
            </a:r>
            <a:r>
              <a:rPr lang="en-US" sz="3200" dirty="0" smtClean="0"/>
              <a:t>anguage (OWL) is a language for writing Ontologies for the Web </a:t>
            </a:r>
          </a:p>
          <a:p>
            <a:pPr marL="280988" lvl="1" indent="-280988">
              <a:buFont typeface="Wingdings" charset="2"/>
              <a:buChar char="§"/>
            </a:pPr>
            <a:r>
              <a:rPr lang="en-US" sz="2800" dirty="0" smtClean="0"/>
              <a:t>(yes that is backwards, but otherwise you would not get an owl on this slide!)</a:t>
            </a:r>
          </a:p>
          <a:p>
            <a:pPr marL="280988" indent="-280988">
              <a:buFont typeface="Wingdings" charset="2"/>
              <a:buChar char="§"/>
            </a:pPr>
            <a:r>
              <a:rPr lang="en-US" sz="3200" dirty="0" smtClean="0"/>
              <a:t>OWL 2 is the current version of OWL and a W3C recommendation as of October 2009</a:t>
            </a:r>
          </a:p>
          <a:p>
            <a:pPr marL="280988" indent="-280988">
              <a:buFont typeface="Wingdings" charset="2"/>
              <a:buChar char="§"/>
            </a:pPr>
            <a:r>
              <a:rPr lang="en-US" sz="3200" dirty="0" smtClean="0"/>
              <a:t>The previous version of OWL (OWL 1) was a W3C recommendation in 2004</a:t>
            </a:r>
          </a:p>
        </p:txBody>
      </p:sp>
    </p:spTree>
    <p:custDataLst>
      <p:tags r:id="rId1"/>
    </p:custDataLst>
    <p:extLst>
      <p:ext uri="{BB962C8B-B14F-4D97-AF65-F5344CB8AC3E}">
        <p14:creationId xmlns:p14="http://schemas.microsoft.com/office/powerpoint/2010/main" val="22907297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3590537" y="5186087"/>
            <a:ext cx="893167" cy="839365"/>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Oval 13"/>
          <p:cNvSpPr/>
          <p:nvPr/>
        </p:nvSpPr>
        <p:spPr>
          <a:xfrm>
            <a:off x="4934189" y="2550144"/>
            <a:ext cx="1700678" cy="15471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muscle</a:t>
            </a:r>
            <a:endParaRPr lang="en-US" dirty="0">
              <a:solidFill>
                <a:schemeClr val="tx1"/>
              </a:solidFill>
            </a:endParaRPr>
          </a:p>
        </p:txBody>
      </p:sp>
      <p:sp>
        <p:nvSpPr>
          <p:cNvPr id="15" name="Oval 14"/>
          <p:cNvSpPr/>
          <p:nvPr/>
        </p:nvSpPr>
        <p:spPr>
          <a:xfrm>
            <a:off x="4695825" y="1691425"/>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425982" y="1889092"/>
            <a:ext cx="1341959" cy="646331"/>
          </a:xfrm>
          <a:prstGeom prst="rect">
            <a:avLst/>
          </a:prstGeom>
          <a:noFill/>
        </p:spPr>
        <p:txBody>
          <a:bodyPr wrap="none" rtlCol="0">
            <a:spAutoFit/>
          </a:bodyPr>
          <a:lstStyle/>
          <a:p>
            <a:pPr algn="r"/>
            <a:r>
              <a:rPr lang="en-US" dirty="0" smtClean="0"/>
              <a:t>anatomical </a:t>
            </a:r>
          </a:p>
          <a:p>
            <a:pPr algn="r"/>
            <a:r>
              <a:rPr lang="en-US" dirty="0" smtClean="0"/>
              <a:t>structure</a:t>
            </a:r>
            <a:endParaRPr lang="en-US" dirty="0"/>
          </a:p>
        </p:txBody>
      </p:sp>
      <p:cxnSp>
        <p:nvCxnSpPr>
          <p:cNvPr id="22" name="Straight Connector 21"/>
          <p:cNvCxnSpPr/>
          <p:nvPr/>
        </p:nvCxnSpPr>
        <p:spPr>
          <a:xfrm>
            <a:off x="3576606" y="2929022"/>
            <a:ext cx="1041465" cy="1588"/>
          </a:xfrm>
          <a:prstGeom prst="line">
            <a:avLst/>
          </a:prstGeom>
          <a:ln w="63500" cap="flat">
            <a:solidFill>
              <a:srgbClr val="FF0000"/>
            </a:solidFill>
            <a:round/>
            <a:headEnd type="oval"/>
            <a:tailEnd type="oval"/>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300886" y="2611838"/>
            <a:ext cx="1700678" cy="15471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lumen</a:t>
            </a:r>
            <a:endParaRPr lang="en-US" dirty="0">
              <a:solidFill>
                <a:schemeClr val="tx1"/>
              </a:solidFill>
            </a:endParaRPr>
          </a:p>
        </p:txBody>
      </p:sp>
      <p:sp>
        <p:nvSpPr>
          <p:cNvPr id="24" name="Oval 23"/>
          <p:cNvSpPr/>
          <p:nvPr/>
        </p:nvSpPr>
        <p:spPr>
          <a:xfrm>
            <a:off x="1062522" y="1753119"/>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793330" y="1950786"/>
            <a:ext cx="1341308" cy="646331"/>
          </a:xfrm>
          <a:prstGeom prst="rect">
            <a:avLst/>
          </a:prstGeom>
          <a:noFill/>
        </p:spPr>
        <p:txBody>
          <a:bodyPr wrap="none" rtlCol="0">
            <a:spAutoFit/>
          </a:bodyPr>
          <a:lstStyle/>
          <a:p>
            <a:pPr algn="r"/>
            <a:r>
              <a:rPr lang="en-US" dirty="0" smtClean="0"/>
              <a:t>anatomical </a:t>
            </a:r>
          </a:p>
          <a:p>
            <a:pPr algn="r"/>
            <a:r>
              <a:rPr lang="en-US" dirty="0" smtClean="0"/>
              <a:t>space</a:t>
            </a:r>
            <a:endParaRPr lang="en-US" dirty="0"/>
          </a:p>
        </p:txBody>
      </p:sp>
      <p:sp>
        <p:nvSpPr>
          <p:cNvPr id="26" name="Oval 25"/>
          <p:cNvSpPr/>
          <p:nvPr/>
        </p:nvSpPr>
        <p:spPr>
          <a:xfrm>
            <a:off x="3539381" y="4303229"/>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434565" y="5247974"/>
            <a:ext cx="1204644" cy="923330"/>
          </a:xfrm>
          <a:prstGeom prst="rect">
            <a:avLst/>
          </a:prstGeom>
          <a:noFill/>
        </p:spPr>
        <p:txBody>
          <a:bodyPr wrap="square" rtlCol="0">
            <a:spAutoFit/>
          </a:bodyPr>
          <a:lstStyle/>
          <a:p>
            <a:pPr algn="ctr"/>
            <a:r>
              <a:rPr lang="en-US" dirty="0" smtClean="0"/>
              <a:t>lumen </a:t>
            </a:r>
          </a:p>
          <a:p>
            <a:pPr algn="ctr"/>
            <a:r>
              <a:rPr lang="en-US" dirty="0" smtClean="0"/>
              <a:t>of gut</a:t>
            </a:r>
          </a:p>
          <a:p>
            <a:pPr algn="ctr"/>
            <a:endParaRPr lang="en-US" dirty="0"/>
          </a:p>
        </p:txBody>
      </p:sp>
      <p:sp>
        <p:nvSpPr>
          <p:cNvPr id="32" name="Oval 31"/>
          <p:cNvSpPr/>
          <p:nvPr/>
        </p:nvSpPr>
        <p:spPr>
          <a:xfrm>
            <a:off x="2316400" y="4274217"/>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515911" y="4581535"/>
            <a:ext cx="1341308" cy="646331"/>
          </a:xfrm>
          <a:prstGeom prst="rect">
            <a:avLst/>
          </a:prstGeom>
          <a:noFill/>
        </p:spPr>
        <p:txBody>
          <a:bodyPr wrap="none" rtlCol="0">
            <a:spAutoFit/>
          </a:bodyPr>
          <a:lstStyle/>
          <a:p>
            <a:r>
              <a:rPr lang="en-US" dirty="0" smtClean="0"/>
              <a:t>anatomical </a:t>
            </a:r>
          </a:p>
          <a:p>
            <a:r>
              <a:rPr lang="en-US" dirty="0" smtClean="0"/>
              <a:t>space</a:t>
            </a:r>
            <a:endParaRPr lang="en-US" dirty="0"/>
          </a:p>
        </p:txBody>
      </p:sp>
      <p:sp>
        <p:nvSpPr>
          <p:cNvPr id="34" name="TextBox 33"/>
          <p:cNvSpPr txBox="1"/>
          <p:nvPr/>
        </p:nvSpPr>
        <p:spPr>
          <a:xfrm>
            <a:off x="4462563" y="4568577"/>
            <a:ext cx="1341959" cy="646331"/>
          </a:xfrm>
          <a:prstGeom prst="rect">
            <a:avLst/>
          </a:prstGeom>
          <a:noFill/>
        </p:spPr>
        <p:txBody>
          <a:bodyPr wrap="none" rtlCol="0">
            <a:spAutoFit/>
          </a:bodyPr>
          <a:lstStyle/>
          <a:p>
            <a:pPr algn="r"/>
            <a:r>
              <a:rPr lang="en-US" dirty="0" smtClean="0"/>
              <a:t>anatomical </a:t>
            </a:r>
          </a:p>
          <a:p>
            <a:pPr algn="r"/>
            <a:r>
              <a:rPr lang="en-US" dirty="0" smtClean="0"/>
              <a:t>structure</a:t>
            </a:r>
            <a:endParaRPr lang="en-US" dirty="0"/>
          </a:p>
        </p:txBody>
      </p:sp>
      <p:sp>
        <p:nvSpPr>
          <p:cNvPr id="36" name="Rectangle 35"/>
          <p:cNvSpPr/>
          <p:nvPr/>
        </p:nvSpPr>
        <p:spPr>
          <a:xfrm>
            <a:off x="6116747" y="4996425"/>
            <a:ext cx="368438" cy="1107996"/>
          </a:xfrm>
          <a:prstGeom prst="rect">
            <a:avLst/>
          </a:prstGeom>
        </p:spPr>
        <p:txBody>
          <a:bodyPr wrap="square">
            <a:spAutoFit/>
          </a:bodyPr>
          <a:lstStyle/>
          <a:p>
            <a:r>
              <a:rPr lang="en-US" sz="6600" dirty="0" smtClean="0">
                <a:solidFill>
                  <a:srgbClr val="FF0000"/>
                </a:solidFill>
                <a:latin typeface="Zapf Dingbats"/>
                <a:ea typeface="Zapf Dingbats"/>
                <a:cs typeface="Zapf Dingbats"/>
              </a:rPr>
              <a:t>✗</a:t>
            </a:r>
            <a:endParaRPr lang="en-US" sz="6600" dirty="0"/>
          </a:p>
        </p:txBody>
      </p:sp>
      <p:sp>
        <p:nvSpPr>
          <p:cNvPr id="18" name="Title 1"/>
          <p:cNvSpPr txBox="1">
            <a:spLocks/>
          </p:cNvSpPr>
          <p:nvPr/>
        </p:nvSpPr>
        <p:spPr>
          <a:xfrm>
            <a:off x="368904" y="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Some classes are declared to never share any instances in common</a:t>
            </a:r>
            <a:endParaRPr lang="en-US" sz="3600" dirty="0"/>
          </a:p>
        </p:txBody>
      </p:sp>
      <p:sp>
        <p:nvSpPr>
          <p:cNvPr id="19" name="Rectangle 18"/>
          <p:cNvSpPr/>
          <p:nvPr/>
        </p:nvSpPr>
        <p:spPr>
          <a:xfrm>
            <a:off x="1428664" y="1262430"/>
            <a:ext cx="4382254" cy="369332"/>
          </a:xfrm>
          <a:prstGeom prst="rect">
            <a:avLst/>
          </a:prstGeom>
        </p:spPr>
        <p:txBody>
          <a:bodyPr wrap="none">
            <a:spAutoFit/>
          </a:bodyPr>
          <a:lstStyle/>
          <a:p>
            <a:r>
              <a:rPr lang="en-US" dirty="0" smtClean="0"/>
              <a:t>OWL </a:t>
            </a:r>
            <a:r>
              <a:rPr lang="en-US" dirty="0" err="1" smtClean="0">
                <a:solidFill>
                  <a:srgbClr val="3366FF"/>
                </a:solidFill>
              </a:rPr>
              <a:t>DisjointWith</a:t>
            </a:r>
            <a:r>
              <a:rPr lang="en-US" dirty="0" smtClean="0">
                <a:solidFill>
                  <a:srgbClr val="3366FF"/>
                </a:solidFill>
              </a:rPr>
              <a:t>   </a:t>
            </a:r>
            <a:r>
              <a:rPr lang="en-US" dirty="0" smtClean="0"/>
              <a:t>OBO: </a:t>
            </a:r>
            <a:r>
              <a:rPr lang="en-US" b="1" dirty="0" err="1" smtClean="0"/>
              <a:t>disjoint_from</a:t>
            </a:r>
            <a:endParaRPr lang="en-US" dirty="0"/>
          </a:p>
        </p:txBody>
      </p:sp>
      <p:cxnSp>
        <p:nvCxnSpPr>
          <p:cNvPr id="21" name="Straight Connector 20"/>
          <p:cNvCxnSpPr/>
          <p:nvPr/>
        </p:nvCxnSpPr>
        <p:spPr>
          <a:xfrm>
            <a:off x="5762476" y="1463814"/>
            <a:ext cx="1041465" cy="1588"/>
          </a:xfrm>
          <a:prstGeom prst="line">
            <a:avLst/>
          </a:prstGeom>
          <a:ln w="63500" cap="flat">
            <a:solidFill>
              <a:srgbClr val="FF0000"/>
            </a:solidFill>
            <a:round/>
            <a:headEnd type="oval"/>
            <a:tailEnd type="ova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123962" y="5247974"/>
            <a:ext cx="951327" cy="646331"/>
          </a:xfrm>
          <a:prstGeom prst="rect">
            <a:avLst/>
          </a:prstGeom>
          <a:noFill/>
        </p:spPr>
        <p:txBody>
          <a:bodyPr wrap="none" rtlCol="0">
            <a:spAutoFit/>
          </a:bodyPr>
          <a:lstStyle/>
          <a:p>
            <a:r>
              <a:rPr lang="en-US" sz="3600" b="1" dirty="0" smtClean="0">
                <a:solidFill>
                  <a:srgbClr val="FF0000"/>
                </a:solidFill>
              </a:rPr>
              <a:t>NO!</a:t>
            </a:r>
            <a:endParaRPr lang="en-US" sz="3600" b="1" dirty="0">
              <a:solidFill>
                <a:srgbClr val="FF0000"/>
              </a:solidFill>
            </a:endParaRPr>
          </a:p>
        </p:txBody>
      </p:sp>
    </p:spTree>
    <p:custDataLst>
      <p:tags r:id="rId1"/>
    </p:custDataLst>
    <p:extLst>
      <p:ext uri="{BB962C8B-B14F-4D97-AF65-F5344CB8AC3E}">
        <p14:creationId xmlns:p14="http://schemas.microsoft.com/office/powerpoint/2010/main" val="3852703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718"/>
            <a:ext cx="8229600" cy="1143000"/>
          </a:xfrm>
        </p:spPr>
        <p:txBody>
          <a:bodyPr>
            <a:normAutofit/>
          </a:bodyPr>
          <a:lstStyle/>
          <a:p>
            <a:r>
              <a:rPr lang="en-US" sz="4400" dirty="0" smtClean="0"/>
              <a:t>Disjoint classes</a:t>
            </a:r>
            <a:endParaRPr lang="en-US" sz="4400" dirty="0"/>
          </a:p>
        </p:txBody>
      </p:sp>
      <p:sp>
        <p:nvSpPr>
          <p:cNvPr id="3" name="Content Placeholder 2"/>
          <p:cNvSpPr txBox="1">
            <a:spLocks/>
          </p:cNvSpPr>
          <p:nvPr/>
        </p:nvSpPr>
        <p:spPr>
          <a:xfrm>
            <a:off x="224631" y="3844800"/>
            <a:ext cx="8462169" cy="253243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aseline="30000" dirty="0" smtClean="0">
              <a:solidFill>
                <a:srgbClr val="000000"/>
              </a:solidFill>
              <a:latin typeface="Helvetica"/>
            </a:endParaRPr>
          </a:p>
          <a:p>
            <a:endParaRPr lang="en-US" baseline="30000" dirty="0" smtClean="0">
              <a:solidFill>
                <a:srgbClr val="000000"/>
              </a:solidFill>
              <a:latin typeface="Helvetica"/>
            </a:endParaRPr>
          </a:p>
        </p:txBody>
      </p:sp>
      <p:sp>
        <p:nvSpPr>
          <p:cNvPr id="34" name="TextBox 33"/>
          <p:cNvSpPr txBox="1"/>
          <p:nvPr/>
        </p:nvSpPr>
        <p:spPr>
          <a:xfrm>
            <a:off x="118696" y="1224329"/>
            <a:ext cx="9025304" cy="738664"/>
          </a:xfrm>
          <a:prstGeom prst="rect">
            <a:avLst/>
          </a:prstGeom>
          <a:noFill/>
        </p:spPr>
        <p:txBody>
          <a:bodyPr wrap="square" rtlCol="0">
            <a:spAutoFit/>
          </a:bodyPr>
          <a:lstStyle/>
          <a:p>
            <a:endParaRPr lang="en-US" sz="2100" dirty="0"/>
          </a:p>
          <a:p>
            <a:endParaRPr lang="en-US" sz="2100" dirty="0"/>
          </a:p>
        </p:txBody>
      </p:sp>
      <p:sp>
        <p:nvSpPr>
          <p:cNvPr id="12" name="Content Placeholder 2"/>
          <p:cNvSpPr txBox="1">
            <a:spLocks/>
          </p:cNvSpPr>
          <p:nvPr/>
        </p:nvSpPr>
        <p:spPr>
          <a:xfrm>
            <a:off x="484223" y="1397550"/>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800" dirty="0" smtClean="0"/>
              <a:t>Important</a:t>
            </a:r>
            <a:r>
              <a:rPr lang="en-US" sz="2800" dirty="0"/>
              <a:t>: </a:t>
            </a:r>
            <a:r>
              <a:rPr lang="en-US" sz="2800" b="1" dirty="0"/>
              <a:t>OWL Classes are assumed to ‘overlap’</a:t>
            </a:r>
          </a:p>
          <a:p>
            <a:pPr>
              <a:buFont typeface="Wingdings" charset="2"/>
              <a:buChar char="§"/>
            </a:pPr>
            <a:r>
              <a:rPr lang="en-US" sz="2800" dirty="0"/>
              <a:t>We therefore cannot assume that an individual is not a member of a particular class simply because it has not been asserted to be a member of that class</a:t>
            </a:r>
          </a:p>
          <a:p>
            <a:pPr>
              <a:buFont typeface="Wingdings" charset="2"/>
              <a:buChar char="§"/>
            </a:pPr>
            <a:r>
              <a:rPr lang="en-US" sz="2800" b="1" dirty="0"/>
              <a:t>In order to ‘separate’ a group of classes we must make them disjoint from one another</a:t>
            </a:r>
          </a:p>
          <a:p>
            <a:pPr>
              <a:buFont typeface="Wingdings" charset="2"/>
              <a:buChar char="§"/>
            </a:pPr>
            <a:endParaRPr lang="en-US" sz="2800" b="1" dirty="0" smtClean="0"/>
          </a:p>
        </p:txBody>
      </p:sp>
    </p:spTree>
    <p:custDataLst>
      <p:tags r:id="rId1"/>
    </p:custDataLst>
    <p:extLst>
      <p:ext uri="{BB962C8B-B14F-4D97-AF65-F5344CB8AC3E}">
        <p14:creationId xmlns:p14="http://schemas.microsoft.com/office/powerpoint/2010/main" val="2596252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979" y="0"/>
            <a:ext cx="8373135" cy="1143000"/>
          </a:xfrm>
        </p:spPr>
        <p:txBody>
          <a:bodyPr>
            <a:normAutofit/>
          </a:bodyPr>
          <a:lstStyle/>
          <a:p>
            <a:r>
              <a:rPr lang="en-US" sz="4000" dirty="0" smtClean="0"/>
              <a:t>Open world assumption</a:t>
            </a:r>
            <a:endParaRPr lang="en-US" sz="4000" dirty="0"/>
          </a:p>
        </p:txBody>
      </p:sp>
      <p:sp>
        <p:nvSpPr>
          <p:cNvPr id="3" name="Content Placeholder 2"/>
          <p:cNvSpPr txBox="1">
            <a:spLocks/>
          </p:cNvSpPr>
          <p:nvPr/>
        </p:nvSpPr>
        <p:spPr>
          <a:xfrm>
            <a:off x="224631" y="3844800"/>
            <a:ext cx="8462169" cy="253243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aseline="30000" dirty="0" smtClean="0">
              <a:solidFill>
                <a:srgbClr val="000000"/>
              </a:solidFill>
              <a:latin typeface="Helvetica"/>
            </a:endParaRPr>
          </a:p>
          <a:p>
            <a:endParaRPr lang="en-US" baseline="30000" dirty="0" smtClean="0">
              <a:solidFill>
                <a:srgbClr val="000000"/>
              </a:solidFill>
              <a:latin typeface="Helvetica"/>
            </a:endParaRPr>
          </a:p>
        </p:txBody>
      </p:sp>
      <p:sp>
        <p:nvSpPr>
          <p:cNvPr id="34" name="TextBox 33"/>
          <p:cNvSpPr txBox="1"/>
          <p:nvPr/>
        </p:nvSpPr>
        <p:spPr>
          <a:xfrm>
            <a:off x="429536" y="1129759"/>
            <a:ext cx="8676839" cy="4401206"/>
          </a:xfrm>
          <a:prstGeom prst="rect">
            <a:avLst/>
          </a:prstGeom>
          <a:noFill/>
        </p:spPr>
        <p:txBody>
          <a:bodyPr wrap="square" rtlCol="0">
            <a:spAutoFit/>
          </a:bodyPr>
          <a:lstStyle/>
          <a:p>
            <a:r>
              <a:rPr lang="en-US" sz="2800" dirty="0" smtClean="0"/>
              <a:t>Statement: “Matt” is a citizen of Canada</a:t>
            </a:r>
          </a:p>
          <a:p>
            <a:endParaRPr lang="en-US" sz="2800" dirty="0"/>
          </a:p>
          <a:p>
            <a:r>
              <a:rPr lang="en-US" sz="2800" dirty="0" smtClean="0"/>
              <a:t>Is Melissa a citizen of Canada?</a:t>
            </a:r>
          </a:p>
          <a:p>
            <a:endParaRPr lang="en-US" sz="2800" dirty="0"/>
          </a:p>
          <a:p>
            <a:r>
              <a:rPr lang="en-US" sz="2800" dirty="0" smtClean="0"/>
              <a:t>In the Closed World: NO</a:t>
            </a:r>
          </a:p>
          <a:p>
            <a:endParaRPr lang="en-US" sz="2800" dirty="0"/>
          </a:p>
          <a:p>
            <a:r>
              <a:rPr lang="en-US" sz="2800" dirty="0" smtClean="0"/>
              <a:t>In the Open world: Unknown</a:t>
            </a:r>
          </a:p>
          <a:p>
            <a:endParaRPr lang="en-US" sz="2100" dirty="0"/>
          </a:p>
          <a:p>
            <a:endParaRPr lang="en-US" sz="2100" dirty="0" smtClean="0"/>
          </a:p>
          <a:p>
            <a:endParaRPr lang="en-US" sz="2100" dirty="0" smtClean="0"/>
          </a:p>
          <a:p>
            <a:endParaRPr lang="en-US" sz="2100" dirty="0"/>
          </a:p>
        </p:txBody>
      </p:sp>
      <p:sp>
        <p:nvSpPr>
          <p:cNvPr id="12" name="TextBox 11"/>
          <p:cNvSpPr txBox="1"/>
          <p:nvPr/>
        </p:nvSpPr>
        <p:spPr>
          <a:xfrm>
            <a:off x="118696" y="4416473"/>
            <a:ext cx="9025304" cy="2215991"/>
          </a:xfrm>
          <a:prstGeom prst="rect">
            <a:avLst/>
          </a:prstGeom>
          <a:noFill/>
        </p:spPr>
        <p:txBody>
          <a:bodyPr wrap="square" rtlCol="0">
            <a:spAutoFit/>
          </a:bodyPr>
          <a:lstStyle/>
          <a:p>
            <a:endParaRPr lang="en-US" sz="2100" dirty="0"/>
          </a:p>
          <a:p>
            <a:pPr algn="ctr"/>
            <a:endParaRPr lang="en-US" sz="2100" dirty="0" smtClean="0"/>
          </a:p>
          <a:p>
            <a:pPr algn="ctr"/>
            <a:r>
              <a:rPr lang="en-US" sz="3200" b="1" dirty="0" smtClean="0"/>
              <a:t>Open World </a:t>
            </a:r>
            <a:r>
              <a:rPr lang="en-US" sz="3200" b="1" dirty="0" err="1" smtClean="0"/>
              <a:t>vs</a:t>
            </a:r>
            <a:r>
              <a:rPr lang="en-US" sz="3200" b="1" dirty="0" smtClean="0"/>
              <a:t> Closed World</a:t>
            </a:r>
          </a:p>
          <a:p>
            <a:pPr algn="ctr"/>
            <a:r>
              <a:rPr lang="en-US" sz="3200" b="1" dirty="0" smtClean="0"/>
              <a:t>OWL </a:t>
            </a:r>
            <a:r>
              <a:rPr lang="en-US" sz="3200" b="1" dirty="0" err="1" smtClean="0"/>
              <a:t>vs</a:t>
            </a:r>
            <a:r>
              <a:rPr lang="en-US" sz="3200" b="1" dirty="0" smtClean="0"/>
              <a:t> Database</a:t>
            </a:r>
          </a:p>
          <a:p>
            <a:endParaRPr lang="en-US" sz="3200" dirty="0"/>
          </a:p>
        </p:txBody>
      </p:sp>
    </p:spTree>
    <p:custDataLst>
      <p:tags r:id="rId1"/>
    </p:custDataLst>
    <p:extLst>
      <p:ext uri="{BB962C8B-B14F-4D97-AF65-F5344CB8AC3E}">
        <p14:creationId xmlns:p14="http://schemas.microsoft.com/office/powerpoint/2010/main" val="1700391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3820234" y="3889128"/>
            <a:ext cx="893167" cy="839365"/>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4" name="Oval 13"/>
          <p:cNvSpPr/>
          <p:nvPr/>
        </p:nvSpPr>
        <p:spPr>
          <a:xfrm>
            <a:off x="5163886" y="1442325"/>
            <a:ext cx="1700678" cy="15471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muscle</a:t>
            </a:r>
            <a:endParaRPr lang="en-US" dirty="0">
              <a:solidFill>
                <a:schemeClr val="tx1"/>
              </a:solidFill>
            </a:endParaRPr>
          </a:p>
        </p:txBody>
      </p:sp>
      <p:sp>
        <p:nvSpPr>
          <p:cNvPr id="15" name="Oval 14"/>
          <p:cNvSpPr/>
          <p:nvPr/>
        </p:nvSpPr>
        <p:spPr>
          <a:xfrm>
            <a:off x="4925522" y="583606"/>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655679" y="781273"/>
            <a:ext cx="1341959" cy="646331"/>
          </a:xfrm>
          <a:prstGeom prst="rect">
            <a:avLst/>
          </a:prstGeom>
          <a:noFill/>
        </p:spPr>
        <p:txBody>
          <a:bodyPr wrap="none" rtlCol="0">
            <a:spAutoFit/>
          </a:bodyPr>
          <a:lstStyle/>
          <a:p>
            <a:pPr algn="r"/>
            <a:r>
              <a:rPr lang="en-US" dirty="0" smtClean="0"/>
              <a:t>anatomical </a:t>
            </a:r>
          </a:p>
          <a:p>
            <a:pPr algn="r"/>
            <a:r>
              <a:rPr lang="en-US" dirty="0" smtClean="0"/>
              <a:t>structure</a:t>
            </a:r>
            <a:endParaRPr lang="en-US" dirty="0"/>
          </a:p>
        </p:txBody>
      </p:sp>
      <p:sp>
        <p:nvSpPr>
          <p:cNvPr id="23" name="Oval 22"/>
          <p:cNvSpPr/>
          <p:nvPr/>
        </p:nvSpPr>
        <p:spPr>
          <a:xfrm>
            <a:off x="1530583" y="1504019"/>
            <a:ext cx="1700678" cy="154718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lumen</a:t>
            </a:r>
            <a:endParaRPr lang="en-US" dirty="0">
              <a:solidFill>
                <a:schemeClr val="tx1"/>
              </a:solidFill>
            </a:endParaRPr>
          </a:p>
        </p:txBody>
      </p:sp>
      <p:sp>
        <p:nvSpPr>
          <p:cNvPr id="24" name="Oval 23"/>
          <p:cNvSpPr/>
          <p:nvPr/>
        </p:nvSpPr>
        <p:spPr>
          <a:xfrm>
            <a:off x="1292219" y="645300"/>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023027" y="842967"/>
            <a:ext cx="1341308" cy="646331"/>
          </a:xfrm>
          <a:prstGeom prst="rect">
            <a:avLst/>
          </a:prstGeom>
          <a:noFill/>
        </p:spPr>
        <p:txBody>
          <a:bodyPr wrap="none" rtlCol="0">
            <a:spAutoFit/>
          </a:bodyPr>
          <a:lstStyle/>
          <a:p>
            <a:pPr algn="r"/>
            <a:r>
              <a:rPr lang="en-US" dirty="0" smtClean="0"/>
              <a:t>anatomical </a:t>
            </a:r>
          </a:p>
          <a:p>
            <a:pPr algn="r"/>
            <a:r>
              <a:rPr lang="en-US" dirty="0" smtClean="0"/>
              <a:t>space</a:t>
            </a:r>
            <a:endParaRPr lang="en-US" dirty="0"/>
          </a:p>
        </p:txBody>
      </p:sp>
      <p:sp>
        <p:nvSpPr>
          <p:cNvPr id="26" name="Oval 25"/>
          <p:cNvSpPr/>
          <p:nvPr/>
        </p:nvSpPr>
        <p:spPr>
          <a:xfrm>
            <a:off x="3769078" y="3006270"/>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664262" y="3951015"/>
            <a:ext cx="1204644" cy="923330"/>
          </a:xfrm>
          <a:prstGeom prst="rect">
            <a:avLst/>
          </a:prstGeom>
          <a:noFill/>
        </p:spPr>
        <p:txBody>
          <a:bodyPr wrap="square" rtlCol="0">
            <a:spAutoFit/>
          </a:bodyPr>
          <a:lstStyle/>
          <a:p>
            <a:pPr algn="ctr"/>
            <a:r>
              <a:rPr lang="en-US" dirty="0" smtClean="0"/>
              <a:t>lumen </a:t>
            </a:r>
          </a:p>
          <a:p>
            <a:pPr algn="ctr"/>
            <a:r>
              <a:rPr lang="en-US" dirty="0" smtClean="0"/>
              <a:t>of gut</a:t>
            </a:r>
          </a:p>
          <a:p>
            <a:pPr algn="ctr"/>
            <a:endParaRPr lang="en-US" dirty="0"/>
          </a:p>
        </p:txBody>
      </p:sp>
      <p:sp>
        <p:nvSpPr>
          <p:cNvPr id="32" name="Oval 31"/>
          <p:cNvSpPr/>
          <p:nvPr/>
        </p:nvSpPr>
        <p:spPr>
          <a:xfrm>
            <a:off x="2546097" y="2977258"/>
            <a:ext cx="2444432" cy="245773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745608" y="3284576"/>
            <a:ext cx="1341308" cy="646331"/>
          </a:xfrm>
          <a:prstGeom prst="rect">
            <a:avLst/>
          </a:prstGeom>
          <a:noFill/>
        </p:spPr>
        <p:txBody>
          <a:bodyPr wrap="none" rtlCol="0">
            <a:spAutoFit/>
          </a:bodyPr>
          <a:lstStyle/>
          <a:p>
            <a:r>
              <a:rPr lang="en-US" dirty="0" smtClean="0"/>
              <a:t>anatomical </a:t>
            </a:r>
          </a:p>
          <a:p>
            <a:r>
              <a:rPr lang="en-US" dirty="0" smtClean="0"/>
              <a:t>space</a:t>
            </a:r>
            <a:endParaRPr lang="en-US" dirty="0"/>
          </a:p>
        </p:txBody>
      </p:sp>
      <p:sp>
        <p:nvSpPr>
          <p:cNvPr id="34" name="TextBox 33"/>
          <p:cNvSpPr txBox="1"/>
          <p:nvPr/>
        </p:nvSpPr>
        <p:spPr>
          <a:xfrm>
            <a:off x="4570647" y="3217576"/>
            <a:ext cx="1341959" cy="646331"/>
          </a:xfrm>
          <a:prstGeom prst="rect">
            <a:avLst/>
          </a:prstGeom>
          <a:noFill/>
        </p:spPr>
        <p:txBody>
          <a:bodyPr wrap="none" rtlCol="0">
            <a:spAutoFit/>
          </a:bodyPr>
          <a:lstStyle/>
          <a:p>
            <a:pPr algn="r"/>
            <a:r>
              <a:rPr lang="en-US" dirty="0" smtClean="0"/>
              <a:t>anatomical </a:t>
            </a:r>
          </a:p>
          <a:p>
            <a:pPr algn="r"/>
            <a:r>
              <a:rPr lang="en-US" dirty="0" smtClean="0"/>
              <a:t>structure</a:t>
            </a:r>
            <a:endParaRPr lang="en-US" dirty="0"/>
          </a:p>
        </p:txBody>
      </p:sp>
      <p:sp>
        <p:nvSpPr>
          <p:cNvPr id="18" name="Title 1"/>
          <p:cNvSpPr txBox="1">
            <a:spLocks/>
          </p:cNvSpPr>
          <p:nvPr/>
        </p:nvSpPr>
        <p:spPr>
          <a:xfrm>
            <a:off x="0" y="-288091"/>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Open world assumption</a:t>
            </a:r>
            <a:endParaRPr lang="en-US" sz="3600" dirty="0"/>
          </a:p>
        </p:txBody>
      </p:sp>
      <p:sp>
        <p:nvSpPr>
          <p:cNvPr id="2" name="TextBox 1"/>
          <p:cNvSpPr txBox="1"/>
          <p:nvPr/>
        </p:nvSpPr>
        <p:spPr>
          <a:xfrm>
            <a:off x="6434867" y="3937505"/>
            <a:ext cx="990100" cy="646331"/>
          </a:xfrm>
          <a:prstGeom prst="rect">
            <a:avLst/>
          </a:prstGeom>
          <a:noFill/>
          <a:ln>
            <a:noFill/>
          </a:ln>
        </p:spPr>
        <p:txBody>
          <a:bodyPr wrap="none" rtlCol="0">
            <a:spAutoFit/>
          </a:bodyPr>
          <a:lstStyle/>
          <a:p>
            <a:r>
              <a:rPr lang="en-US" sz="3600" b="1" dirty="0" smtClean="0">
                <a:solidFill>
                  <a:schemeClr val="accent3">
                    <a:lumMod val="50000"/>
                  </a:schemeClr>
                </a:solidFill>
              </a:rPr>
              <a:t>Fine</a:t>
            </a:r>
            <a:endParaRPr lang="en-US" sz="3600" b="1" dirty="0">
              <a:solidFill>
                <a:schemeClr val="accent3">
                  <a:lumMod val="50000"/>
                </a:schemeClr>
              </a:solidFill>
            </a:endParaRPr>
          </a:p>
        </p:txBody>
      </p:sp>
      <p:sp>
        <p:nvSpPr>
          <p:cNvPr id="3" name="Rectangle 2"/>
          <p:cNvSpPr/>
          <p:nvPr/>
        </p:nvSpPr>
        <p:spPr>
          <a:xfrm>
            <a:off x="1" y="5704236"/>
            <a:ext cx="9144000" cy="830997"/>
          </a:xfrm>
          <a:prstGeom prst="rect">
            <a:avLst/>
          </a:prstGeom>
        </p:spPr>
        <p:txBody>
          <a:bodyPr wrap="square">
            <a:spAutoFit/>
          </a:bodyPr>
          <a:lstStyle/>
          <a:p>
            <a:pPr algn="ctr"/>
            <a:r>
              <a:rPr lang="en-US" sz="2400" dirty="0"/>
              <a:t>If you don’t state the </a:t>
            </a:r>
            <a:r>
              <a:rPr lang="en-US" sz="2400" dirty="0" err="1"/>
              <a:t>disjointness</a:t>
            </a:r>
            <a:r>
              <a:rPr lang="en-US" sz="2400" dirty="0"/>
              <a:t> everything is fine</a:t>
            </a:r>
          </a:p>
          <a:p>
            <a:pPr algn="ctr"/>
            <a:r>
              <a:rPr lang="en-US" sz="2400" dirty="0" smtClean="0"/>
              <a:t>Everything </a:t>
            </a:r>
            <a:r>
              <a:rPr lang="en-US" sz="2400" dirty="0"/>
              <a:t>is possible unless you declared it is impossible!</a:t>
            </a:r>
          </a:p>
        </p:txBody>
      </p:sp>
    </p:spTree>
    <p:custDataLst>
      <p:tags r:id="rId1"/>
    </p:custDataLst>
    <p:extLst>
      <p:ext uri="{BB962C8B-B14F-4D97-AF65-F5344CB8AC3E}">
        <p14:creationId xmlns:p14="http://schemas.microsoft.com/office/powerpoint/2010/main" val="34210287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OWL Properties</a:t>
            </a:r>
            <a:endParaRPr lang="en-US" dirty="0"/>
          </a:p>
        </p:txBody>
      </p:sp>
      <p:sp>
        <p:nvSpPr>
          <p:cNvPr id="5" name="Text Placeholder 4"/>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3428629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OWL Properties</a:t>
            </a:r>
            <a:endParaRPr lang="en-US" sz="4000" dirty="0"/>
          </a:p>
        </p:txBody>
      </p:sp>
      <p:sp>
        <p:nvSpPr>
          <p:cNvPr id="13" name="Content Placeholder 2"/>
          <p:cNvSpPr txBox="1">
            <a:spLocks/>
          </p:cNvSpPr>
          <p:nvPr/>
        </p:nvSpPr>
        <p:spPr>
          <a:xfrm>
            <a:off x="224631" y="1641600"/>
            <a:ext cx="8696722"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dirty="0"/>
              <a:t>OWL Properties represent </a:t>
            </a:r>
            <a:r>
              <a:rPr lang="en-US" dirty="0" smtClean="0"/>
              <a:t>relationships </a:t>
            </a:r>
          </a:p>
          <a:p>
            <a:pPr>
              <a:buFont typeface="Wingdings" charset="2"/>
              <a:buChar char="§"/>
            </a:pPr>
            <a:r>
              <a:rPr lang="en-US" dirty="0" smtClean="0"/>
              <a:t>There </a:t>
            </a:r>
            <a:r>
              <a:rPr lang="en-US" dirty="0"/>
              <a:t>are </a:t>
            </a:r>
            <a:r>
              <a:rPr lang="en-US" dirty="0" smtClean="0"/>
              <a:t>three main </a:t>
            </a:r>
            <a:r>
              <a:rPr lang="en-US" dirty="0"/>
              <a:t>types of </a:t>
            </a:r>
            <a:r>
              <a:rPr lang="en-US" dirty="0" smtClean="0"/>
              <a:t>properties</a:t>
            </a:r>
            <a:endParaRPr lang="en-US" dirty="0"/>
          </a:p>
          <a:p>
            <a:pPr lvl="1">
              <a:buFont typeface="Wingdings" charset="2"/>
              <a:buChar char="§"/>
            </a:pPr>
            <a:r>
              <a:rPr lang="en-US" dirty="0" smtClean="0"/>
              <a:t>Object properties</a:t>
            </a:r>
          </a:p>
          <a:p>
            <a:pPr lvl="1">
              <a:buFont typeface="Wingdings" charset="2"/>
              <a:buChar char="§"/>
            </a:pPr>
            <a:r>
              <a:rPr lang="en-US" dirty="0" err="1" smtClean="0"/>
              <a:t>Datatype</a:t>
            </a:r>
            <a:r>
              <a:rPr lang="en-US" dirty="0" smtClean="0"/>
              <a:t> properties</a:t>
            </a:r>
            <a:endParaRPr lang="en-US" dirty="0"/>
          </a:p>
          <a:p>
            <a:pPr lvl="1">
              <a:buFont typeface="Wingdings" charset="2"/>
              <a:buChar char="§"/>
            </a:pPr>
            <a:r>
              <a:rPr lang="en-US" dirty="0" smtClean="0"/>
              <a:t>Annotation properties</a:t>
            </a:r>
          </a:p>
        </p:txBody>
      </p:sp>
    </p:spTree>
    <p:custDataLst>
      <p:tags r:id="rId1"/>
    </p:custDataLst>
    <p:extLst>
      <p:ext uri="{BB962C8B-B14F-4D97-AF65-F5344CB8AC3E}">
        <p14:creationId xmlns:p14="http://schemas.microsoft.com/office/powerpoint/2010/main" val="3908720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85009" y="1083151"/>
            <a:ext cx="6019800" cy="2235200"/>
          </a:xfrm>
          <a:prstGeom prst="rect">
            <a:avLst/>
          </a:prstGeom>
        </p:spPr>
      </p:pic>
      <p:sp>
        <p:nvSpPr>
          <p:cNvPr id="2" name="Title 1"/>
          <p:cNvSpPr>
            <a:spLocks noGrp="1"/>
          </p:cNvSpPr>
          <p:nvPr>
            <p:ph type="title"/>
          </p:nvPr>
        </p:nvSpPr>
        <p:spPr>
          <a:xfrm>
            <a:off x="214419" y="149392"/>
            <a:ext cx="8229600" cy="1143000"/>
          </a:xfrm>
        </p:spPr>
        <p:txBody>
          <a:bodyPr>
            <a:normAutofit/>
          </a:bodyPr>
          <a:lstStyle/>
          <a:p>
            <a:r>
              <a:rPr lang="en-US" sz="4000" dirty="0" smtClean="0"/>
              <a:t>Object Properties</a:t>
            </a:r>
            <a:endParaRPr lang="en-US" sz="4000" dirty="0"/>
          </a:p>
        </p:txBody>
      </p:sp>
      <p:sp>
        <p:nvSpPr>
          <p:cNvPr id="13" name="TextBox 12"/>
          <p:cNvSpPr txBox="1"/>
          <p:nvPr/>
        </p:nvSpPr>
        <p:spPr>
          <a:xfrm>
            <a:off x="0" y="3148392"/>
            <a:ext cx="9144000" cy="2862322"/>
          </a:xfrm>
          <a:prstGeom prst="rect">
            <a:avLst/>
          </a:prstGeom>
          <a:noFill/>
        </p:spPr>
        <p:txBody>
          <a:bodyPr wrap="square" rtlCol="0">
            <a:spAutoFit/>
          </a:bodyPr>
          <a:lstStyle/>
          <a:p>
            <a:pPr marL="342900" indent="-342900">
              <a:buFont typeface="Wingdings" charset="2"/>
              <a:buChar char="§"/>
            </a:pPr>
            <a:r>
              <a:rPr lang="en-US" sz="2000" dirty="0" smtClean="0"/>
              <a:t>Object properties link an individual to an individual</a:t>
            </a:r>
          </a:p>
          <a:p>
            <a:pPr marL="342900" indent="-342900">
              <a:buFont typeface="Wingdings" charset="2"/>
              <a:buChar char="§"/>
            </a:pPr>
            <a:r>
              <a:rPr lang="en-US" sz="2000" dirty="0" smtClean="0"/>
              <a:t>The above representations means that the individuals Melissa and BD2K OER course are related through the </a:t>
            </a:r>
            <a:r>
              <a:rPr lang="en-US" sz="2000" b="1" dirty="0" smtClean="0"/>
              <a:t>teaches</a:t>
            </a:r>
            <a:r>
              <a:rPr lang="en-US" sz="2000" dirty="0" smtClean="0"/>
              <a:t> property</a:t>
            </a:r>
            <a:endParaRPr lang="en-US" sz="2000" dirty="0"/>
          </a:p>
          <a:p>
            <a:pPr marL="342900" indent="-342900">
              <a:buFont typeface="Wingdings" charset="2"/>
              <a:buChar char="§"/>
            </a:pPr>
            <a:r>
              <a:rPr lang="en-US" sz="2000" dirty="0" smtClean="0"/>
              <a:t>Properties </a:t>
            </a:r>
            <a:r>
              <a:rPr lang="en-US" sz="2000" dirty="0"/>
              <a:t>may have a domain and a range specified. </a:t>
            </a:r>
            <a:r>
              <a:rPr lang="en-US" sz="2000" dirty="0" smtClean="0"/>
              <a:t> For instance the property </a:t>
            </a:r>
            <a:r>
              <a:rPr lang="en-US" sz="2000" b="1" dirty="0" smtClean="0"/>
              <a:t>teaches</a:t>
            </a:r>
            <a:r>
              <a:rPr lang="en-US" sz="2000" dirty="0" smtClean="0"/>
              <a:t> can have domain </a:t>
            </a:r>
            <a:r>
              <a:rPr lang="en-US" sz="2000" b="1" dirty="0" smtClean="0"/>
              <a:t>person</a:t>
            </a:r>
            <a:r>
              <a:rPr lang="en-US" sz="2000" dirty="0" smtClean="0"/>
              <a:t> and </a:t>
            </a:r>
            <a:r>
              <a:rPr lang="en-US" sz="2000" dirty="0"/>
              <a:t>r</a:t>
            </a:r>
            <a:r>
              <a:rPr lang="en-US" sz="2000" dirty="0" smtClean="0"/>
              <a:t>ange </a:t>
            </a:r>
            <a:r>
              <a:rPr lang="en-US" sz="2000" b="1" dirty="0" smtClean="0"/>
              <a:t>course</a:t>
            </a:r>
            <a:endParaRPr lang="en-US" sz="2000" dirty="0" smtClean="0"/>
          </a:p>
          <a:p>
            <a:pPr marL="342900" indent="-342900">
              <a:buFont typeface="Wingdings" charset="2"/>
              <a:buChar char="§"/>
            </a:pPr>
            <a:endParaRPr lang="en-US" sz="2000" dirty="0" smtClean="0"/>
          </a:p>
          <a:p>
            <a:pPr marL="342900" indent="-342900">
              <a:buFont typeface="Wingdings" charset="2"/>
              <a:buChar char="§"/>
            </a:pPr>
            <a:endParaRPr lang="en-US" sz="2000" dirty="0"/>
          </a:p>
          <a:p>
            <a:pPr marL="342900" indent="-342900">
              <a:buFont typeface="Wingdings" charset="2"/>
              <a:buChar char="§"/>
            </a:pPr>
            <a:endParaRPr lang="en-US" sz="2000" dirty="0"/>
          </a:p>
          <a:p>
            <a:pPr marL="342900" indent="-342900">
              <a:buFont typeface="Wingdings" charset="2"/>
              <a:buChar char="§"/>
            </a:pPr>
            <a:endParaRPr lang="en-US" sz="2000" dirty="0"/>
          </a:p>
        </p:txBody>
      </p:sp>
      <p:grpSp>
        <p:nvGrpSpPr>
          <p:cNvPr id="17" name="Group 16"/>
          <p:cNvGrpSpPr/>
          <p:nvPr/>
        </p:nvGrpSpPr>
        <p:grpSpPr>
          <a:xfrm>
            <a:off x="5912177" y="1159138"/>
            <a:ext cx="2895834" cy="1748377"/>
            <a:chOff x="5912177" y="1585730"/>
            <a:chExt cx="2895834" cy="1748377"/>
          </a:xfrm>
        </p:grpSpPr>
        <p:sp>
          <p:nvSpPr>
            <p:cNvPr id="18" name="TextBox 17"/>
            <p:cNvSpPr txBox="1"/>
            <p:nvPr/>
          </p:nvSpPr>
          <p:spPr>
            <a:xfrm>
              <a:off x="5973655" y="2687776"/>
              <a:ext cx="967107" cy="646331"/>
            </a:xfrm>
            <a:prstGeom prst="rect">
              <a:avLst/>
            </a:prstGeom>
            <a:noFill/>
          </p:spPr>
          <p:txBody>
            <a:bodyPr wrap="none" rtlCol="0">
              <a:spAutoFit/>
            </a:bodyPr>
            <a:lstStyle/>
            <a:p>
              <a:r>
                <a:rPr lang="en-US" dirty="0" smtClean="0"/>
                <a:t>Melissa</a:t>
              </a:r>
            </a:p>
            <a:p>
              <a:endParaRPr lang="en-US" dirty="0"/>
            </a:p>
          </p:txBody>
        </p:sp>
        <p:pic>
          <p:nvPicPr>
            <p:cNvPr id="19" name="Picture 18"/>
            <p:cNvPicPr>
              <a:picLocks noChangeAspect="1"/>
            </p:cNvPicPr>
            <p:nvPr/>
          </p:nvPicPr>
          <p:blipFill>
            <a:blip r:embed="rId5"/>
            <a:stretch>
              <a:fillRect/>
            </a:stretch>
          </p:blipFill>
          <p:spPr>
            <a:xfrm>
              <a:off x="5912177" y="2487194"/>
              <a:ext cx="392477" cy="322032"/>
            </a:xfrm>
            <a:prstGeom prst="rect">
              <a:avLst/>
            </a:prstGeom>
          </p:spPr>
        </p:pic>
        <p:cxnSp>
          <p:nvCxnSpPr>
            <p:cNvPr id="20" name="Curved Connector 19"/>
            <p:cNvCxnSpPr>
              <a:stCxn id="19" idx="3"/>
              <a:endCxn id="23" idx="2"/>
            </p:cNvCxnSpPr>
            <p:nvPr/>
          </p:nvCxnSpPr>
          <p:spPr>
            <a:xfrm flipV="1">
              <a:off x="6304654" y="1907762"/>
              <a:ext cx="1118019" cy="740448"/>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60715" y="1973203"/>
              <a:ext cx="915635" cy="369332"/>
            </a:xfrm>
            <a:prstGeom prst="rect">
              <a:avLst/>
            </a:prstGeom>
            <a:noFill/>
          </p:spPr>
          <p:txBody>
            <a:bodyPr wrap="none" rtlCol="0">
              <a:spAutoFit/>
            </a:bodyPr>
            <a:lstStyle/>
            <a:p>
              <a:r>
                <a:rPr lang="en-US" dirty="0" smtClean="0"/>
                <a:t>teaches</a:t>
              </a:r>
              <a:endParaRPr lang="en-US" dirty="0"/>
            </a:p>
          </p:txBody>
        </p:sp>
        <p:sp>
          <p:nvSpPr>
            <p:cNvPr id="22" name="TextBox 21"/>
            <p:cNvSpPr txBox="1"/>
            <p:nvPr/>
          </p:nvSpPr>
          <p:spPr>
            <a:xfrm>
              <a:off x="7455996" y="1842334"/>
              <a:ext cx="1352015" cy="369332"/>
            </a:xfrm>
            <a:prstGeom prst="rect">
              <a:avLst/>
            </a:prstGeom>
            <a:noFill/>
          </p:spPr>
          <p:txBody>
            <a:bodyPr wrap="none" rtlCol="0">
              <a:spAutoFit/>
            </a:bodyPr>
            <a:lstStyle/>
            <a:p>
              <a:r>
                <a:rPr lang="en-US" dirty="0" smtClean="0"/>
                <a:t>BD2K OER</a:t>
              </a:r>
            </a:p>
          </p:txBody>
        </p:sp>
        <p:pic>
          <p:nvPicPr>
            <p:cNvPr id="23" name="Picture 22"/>
            <p:cNvPicPr>
              <a:picLocks noChangeAspect="1"/>
            </p:cNvPicPr>
            <p:nvPr/>
          </p:nvPicPr>
          <p:blipFill>
            <a:blip r:embed="rId5"/>
            <a:stretch>
              <a:fillRect/>
            </a:stretch>
          </p:blipFill>
          <p:spPr>
            <a:xfrm>
              <a:off x="7226434" y="1585730"/>
              <a:ext cx="392477" cy="322032"/>
            </a:xfrm>
            <a:prstGeom prst="rect">
              <a:avLst/>
            </a:prstGeom>
          </p:spPr>
        </p:pic>
      </p:grpSp>
      <p:sp>
        <p:nvSpPr>
          <p:cNvPr id="24" name="Oval 23"/>
          <p:cNvSpPr/>
          <p:nvPr/>
        </p:nvSpPr>
        <p:spPr>
          <a:xfrm>
            <a:off x="7074547" y="1090562"/>
            <a:ext cx="2069453" cy="112895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5" name="TextBox 24"/>
          <p:cNvSpPr txBox="1"/>
          <p:nvPr/>
        </p:nvSpPr>
        <p:spPr>
          <a:xfrm>
            <a:off x="7556637" y="698563"/>
            <a:ext cx="952792" cy="369332"/>
          </a:xfrm>
          <a:prstGeom prst="rect">
            <a:avLst/>
          </a:prstGeom>
          <a:noFill/>
        </p:spPr>
        <p:txBody>
          <a:bodyPr wrap="none" rtlCol="0">
            <a:spAutoFit/>
          </a:bodyPr>
          <a:lstStyle/>
          <a:p>
            <a:r>
              <a:rPr lang="en-US" dirty="0" smtClean="0">
                <a:solidFill>
                  <a:schemeClr val="accent1"/>
                </a:solidFill>
              </a:rPr>
              <a:t>COURSE</a:t>
            </a:r>
            <a:endParaRPr lang="en-US" dirty="0">
              <a:solidFill>
                <a:schemeClr val="accent1"/>
              </a:solidFill>
            </a:endParaRPr>
          </a:p>
        </p:txBody>
      </p:sp>
      <p:sp>
        <p:nvSpPr>
          <p:cNvPr id="26" name="Oval 25"/>
          <p:cNvSpPr/>
          <p:nvPr/>
        </p:nvSpPr>
        <p:spPr>
          <a:xfrm>
            <a:off x="5502862" y="2011282"/>
            <a:ext cx="1661330" cy="80406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7" name="TextBox 26"/>
          <p:cNvSpPr txBox="1"/>
          <p:nvPr/>
        </p:nvSpPr>
        <p:spPr>
          <a:xfrm>
            <a:off x="5153532" y="1666323"/>
            <a:ext cx="949862" cy="369332"/>
          </a:xfrm>
          <a:prstGeom prst="rect">
            <a:avLst/>
          </a:prstGeom>
          <a:noFill/>
        </p:spPr>
        <p:txBody>
          <a:bodyPr wrap="none" rtlCol="0">
            <a:spAutoFit/>
          </a:bodyPr>
          <a:lstStyle/>
          <a:p>
            <a:r>
              <a:rPr lang="en-US" dirty="0" smtClean="0">
                <a:solidFill>
                  <a:schemeClr val="accent1"/>
                </a:solidFill>
              </a:rPr>
              <a:t>PERSON</a:t>
            </a:r>
            <a:endParaRPr lang="en-US" dirty="0">
              <a:solidFill>
                <a:schemeClr val="accent1"/>
              </a:solidFill>
            </a:endParaRPr>
          </a:p>
        </p:txBody>
      </p:sp>
      <p:sp>
        <p:nvSpPr>
          <p:cNvPr id="28" name="TextBox 27"/>
          <p:cNvSpPr txBox="1"/>
          <p:nvPr/>
        </p:nvSpPr>
        <p:spPr>
          <a:xfrm>
            <a:off x="152787" y="4919426"/>
            <a:ext cx="8918223" cy="1815882"/>
          </a:xfrm>
          <a:prstGeom prst="rect">
            <a:avLst/>
          </a:prstGeom>
          <a:noFill/>
          <a:ln>
            <a:solidFill>
              <a:schemeClr val="tx1"/>
            </a:solidFill>
          </a:ln>
        </p:spPr>
        <p:txBody>
          <a:bodyPr wrap="square" rtlCol="0">
            <a:spAutoFit/>
          </a:bodyPr>
          <a:lstStyle/>
          <a:p>
            <a:r>
              <a:rPr lang="en-US" sz="1600" dirty="0" smtClean="0"/>
              <a:t>&lt;!-- http</a:t>
            </a:r>
            <a:r>
              <a:rPr lang="en-US" sz="1600" dirty="0"/>
              <a:t>://purl.obolibrary.org/bd2k_oer/</a:t>
            </a:r>
            <a:r>
              <a:rPr lang="en-US" sz="1600" dirty="0" err="1"/>
              <a:t>sample_onto.owl</a:t>
            </a:r>
            <a:r>
              <a:rPr lang="en-US" sz="1600" dirty="0" err="1" smtClean="0"/>
              <a:t>#teaches</a:t>
            </a:r>
            <a:r>
              <a:rPr lang="en-US" sz="1600" dirty="0" smtClean="0"/>
              <a:t> --&gt;</a:t>
            </a:r>
            <a:endParaRPr lang="en-US" sz="1600" dirty="0"/>
          </a:p>
          <a:p>
            <a:endParaRPr lang="en-US" sz="1600" dirty="0"/>
          </a:p>
          <a:p>
            <a:r>
              <a:rPr lang="en-US" sz="1600" dirty="0">
                <a:solidFill>
                  <a:srgbClr val="0000FF"/>
                </a:solidFill>
              </a:rPr>
              <a:t>&lt;</a:t>
            </a:r>
            <a:r>
              <a:rPr lang="en-US" sz="1600" dirty="0" err="1" smtClean="0">
                <a:solidFill>
                  <a:srgbClr val="0000FF"/>
                </a:solidFill>
              </a:rPr>
              <a:t>owl:ObjectProperty</a:t>
            </a:r>
            <a:r>
              <a:rPr lang="en-US" sz="1600" dirty="0" smtClean="0">
                <a:solidFill>
                  <a:srgbClr val="0000FF"/>
                </a:solidFill>
              </a:rPr>
              <a:t> </a:t>
            </a:r>
            <a:r>
              <a:rPr lang="en-US" sz="1600" dirty="0" err="1">
                <a:solidFill>
                  <a:schemeClr val="accent2"/>
                </a:solidFill>
              </a:rPr>
              <a:t>rdf:about</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#teaches</a:t>
            </a:r>
            <a:r>
              <a:rPr lang="en-US" sz="1600" dirty="0" smtClean="0">
                <a:solidFill>
                  <a:schemeClr val="accent6"/>
                </a:solidFill>
              </a:rPr>
              <a:t>”</a:t>
            </a:r>
            <a:r>
              <a:rPr lang="en-US" sz="1600" dirty="0" smtClean="0">
                <a:solidFill>
                  <a:srgbClr val="0000FF"/>
                </a:solidFill>
              </a:rPr>
              <a:t>&gt;</a:t>
            </a:r>
          </a:p>
          <a:p>
            <a:r>
              <a:rPr lang="en-US" sz="1600" dirty="0">
                <a:solidFill>
                  <a:srgbClr val="0000FF"/>
                </a:solidFill>
              </a:rPr>
              <a:t>	</a:t>
            </a:r>
            <a:r>
              <a:rPr lang="en-US" sz="1600" dirty="0" smtClean="0">
                <a:solidFill>
                  <a:srgbClr val="0000FF"/>
                </a:solidFill>
              </a:rPr>
              <a:t>&lt;</a:t>
            </a:r>
            <a:r>
              <a:rPr lang="en-US" sz="1600" dirty="0" err="1" smtClean="0">
                <a:solidFill>
                  <a:srgbClr val="0000FF"/>
                </a:solidFill>
              </a:rPr>
              <a:t>rdfs:range</a:t>
            </a:r>
            <a:r>
              <a:rPr lang="en-US" sz="1600" dirty="0" smtClean="0">
                <a:solidFill>
                  <a:srgbClr val="0000FF"/>
                </a:solidFill>
              </a:rPr>
              <a:t> </a:t>
            </a:r>
            <a:r>
              <a:rPr lang="en-US" sz="1600" dirty="0" err="1" smtClean="0">
                <a:solidFill>
                  <a:schemeClr val="accent2"/>
                </a:solidFill>
              </a:rPr>
              <a:t>rdf:resource</a:t>
            </a:r>
            <a:r>
              <a:rPr lang="en-US" sz="1600" dirty="0" smtClean="0">
                <a:solidFill>
                  <a:schemeClr val="accent2"/>
                </a:solidFill>
              </a:rPr>
              <a:t>=</a:t>
            </a:r>
            <a:r>
              <a:rPr lang="en-US" sz="1600" dirty="0" smtClean="0">
                <a:solidFill>
                  <a:schemeClr val="accent6"/>
                </a:solidFill>
              </a:rPr>
              <a:t>"http</a:t>
            </a:r>
            <a:r>
              <a:rPr lang="en-US" sz="1600" dirty="0">
                <a:solidFill>
                  <a:schemeClr val="accent6"/>
                </a:solidFill>
              </a:rPr>
              <a:t>://</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#course</a:t>
            </a:r>
            <a:r>
              <a:rPr lang="en-US" sz="1600" dirty="0" smtClean="0">
                <a:solidFill>
                  <a:schemeClr val="accent6"/>
                </a:solidFill>
              </a:rPr>
              <a:t>”</a:t>
            </a:r>
            <a:r>
              <a:rPr lang="en-US" sz="1600" dirty="0" smtClean="0">
                <a:solidFill>
                  <a:srgbClr val="0000FF"/>
                </a:solidFill>
              </a:rPr>
              <a:t>/&gt;</a:t>
            </a:r>
          </a:p>
          <a:p>
            <a:r>
              <a:rPr lang="en-US" sz="1600" dirty="0">
                <a:solidFill>
                  <a:srgbClr val="0000FF"/>
                </a:solidFill>
              </a:rPr>
              <a:t>	&lt;</a:t>
            </a:r>
            <a:r>
              <a:rPr lang="en-US" sz="1600" dirty="0" err="1" smtClean="0">
                <a:solidFill>
                  <a:srgbClr val="0000FF"/>
                </a:solidFill>
              </a:rPr>
              <a:t>rdfs:domain</a:t>
            </a:r>
            <a:r>
              <a:rPr lang="en-US" sz="1600" dirty="0" smtClean="0">
                <a:solidFill>
                  <a:srgbClr val="0000FF"/>
                </a:solidFill>
              </a:rPr>
              <a:t> </a:t>
            </a:r>
            <a:r>
              <a:rPr lang="en-US" sz="1600" dirty="0" err="1" smtClean="0">
                <a:solidFill>
                  <a:schemeClr val="accent2"/>
                </a:solidFill>
              </a:rPr>
              <a:t>rdf:resource</a:t>
            </a:r>
            <a:r>
              <a:rPr lang="en-US" sz="1600" dirty="0" smtClean="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#person</a:t>
            </a:r>
            <a:r>
              <a:rPr lang="en-US" sz="1600" dirty="0" smtClean="0">
                <a:solidFill>
                  <a:schemeClr val="accent6"/>
                </a:solidFill>
              </a:rPr>
              <a:t>”</a:t>
            </a:r>
            <a:r>
              <a:rPr lang="en-US" sz="1600" dirty="0">
                <a:solidFill>
                  <a:srgbClr val="0000FF"/>
                </a:solidFill>
              </a:rPr>
              <a:t>/</a:t>
            </a:r>
            <a:r>
              <a:rPr lang="en-US" sz="1600" dirty="0" smtClean="0">
                <a:solidFill>
                  <a:srgbClr val="0000FF"/>
                </a:solidFill>
              </a:rPr>
              <a:t>&gt;</a:t>
            </a:r>
          </a:p>
          <a:p>
            <a:r>
              <a:rPr lang="en-US" sz="1600" dirty="0">
                <a:solidFill>
                  <a:srgbClr val="0000FF"/>
                </a:solidFill>
              </a:rPr>
              <a:t>	&lt;</a:t>
            </a:r>
            <a:r>
              <a:rPr lang="en-US" sz="1600" dirty="0" err="1" smtClean="0">
                <a:solidFill>
                  <a:srgbClr val="0000FF"/>
                </a:solidFill>
              </a:rPr>
              <a:t>rdfs:subPropertyOf</a:t>
            </a:r>
            <a:r>
              <a:rPr lang="en-US" sz="1600" dirty="0" smtClean="0">
                <a:solidFill>
                  <a:srgbClr val="0000FF"/>
                </a:solidFill>
              </a:rPr>
              <a:t> </a:t>
            </a:r>
            <a:r>
              <a:rPr lang="en-US" sz="1600" dirty="0" err="1" smtClean="0">
                <a:solidFill>
                  <a:schemeClr val="accent2"/>
                </a:solidFill>
              </a:rPr>
              <a:t>rdf:resource</a:t>
            </a:r>
            <a:r>
              <a:rPr lang="en-US" sz="1600" dirty="0" smtClean="0">
                <a:solidFill>
                  <a:schemeClr val="accent2"/>
                </a:solidFill>
              </a:rPr>
              <a:t>=</a:t>
            </a:r>
            <a:r>
              <a:rPr lang="en-US" sz="1600" dirty="0">
                <a:solidFill>
                  <a:schemeClr val="accent6"/>
                </a:solidFill>
              </a:rPr>
              <a:t>"http:/</a:t>
            </a:r>
            <a:r>
              <a:rPr lang="en-US" sz="1600" dirty="0" smtClean="0">
                <a:solidFill>
                  <a:schemeClr val="accent6"/>
                </a:solidFill>
              </a:rPr>
              <a:t>/www.w3.org/2002/07/</a:t>
            </a:r>
            <a:r>
              <a:rPr lang="en-US" sz="1600" dirty="0" err="1" smtClean="0">
                <a:solidFill>
                  <a:schemeClr val="accent6"/>
                </a:solidFill>
              </a:rPr>
              <a:t>owl#topObjectProperty</a:t>
            </a:r>
            <a:r>
              <a:rPr lang="en-US" sz="1600" dirty="0" smtClean="0">
                <a:solidFill>
                  <a:schemeClr val="accent6"/>
                </a:solidFill>
              </a:rPr>
              <a:t>”</a:t>
            </a:r>
            <a:r>
              <a:rPr lang="en-US" sz="1600" dirty="0" smtClean="0">
                <a:solidFill>
                  <a:srgbClr val="0000FF"/>
                </a:solidFill>
              </a:rPr>
              <a:t>/&gt;</a:t>
            </a:r>
            <a:endParaRPr lang="en-US" sz="1600" dirty="0">
              <a:solidFill>
                <a:srgbClr val="0000FF"/>
              </a:solidFill>
            </a:endParaRPr>
          </a:p>
          <a:p>
            <a:r>
              <a:rPr lang="en-US" sz="1600" dirty="0">
                <a:solidFill>
                  <a:srgbClr val="0000FF"/>
                </a:solidFill>
              </a:rPr>
              <a:t>&lt;/</a:t>
            </a:r>
            <a:r>
              <a:rPr lang="en-US" sz="1600" dirty="0" err="1" smtClean="0">
                <a:solidFill>
                  <a:srgbClr val="0000FF"/>
                </a:solidFill>
              </a:rPr>
              <a:t>owl:ObjectProperty</a:t>
            </a:r>
            <a:r>
              <a:rPr lang="en-US" sz="1600" dirty="0" smtClean="0">
                <a:solidFill>
                  <a:srgbClr val="0000FF"/>
                </a:solidFill>
              </a:rPr>
              <a:t>&gt;</a:t>
            </a:r>
            <a:endParaRPr lang="en-US" sz="1600" dirty="0">
              <a:solidFill>
                <a:srgbClr val="0000FF"/>
              </a:solidFill>
            </a:endParaRPr>
          </a:p>
        </p:txBody>
      </p:sp>
    </p:spTree>
    <p:custDataLst>
      <p:tags r:id="rId1"/>
    </p:custDataLst>
    <p:extLst>
      <p:ext uri="{BB962C8B-B14F-4D97-AF65-F5344CB8AC3E}">
        <p14:creationId xmlns:p14="http://schemas.microsoft.com/office/powerpoint/2010/main" val="816348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Datatype</a:t>
            </a:r>
            <a:r>
              <a:rPr lang="en-US" sz="4000" dirty="0" smtClean="0"/>
              <a:t> Properties</a:t>
            </a:r>
            <a:endParaRPr lang="en-US" sz="4000" dirty="0"/>
          </a:p>
        </p:txBody>
      </p:sp>
      <p:sp>
        <p:nvSpPr>
          <p:cNvPr id="3" name="Content Placeholder 2"/>
          <p:cNvSpPr txBox="1">
            <a:spLocks/>
          </p:cNvSpPr>
          <p:nvPr/>
        </p:nvSpPr>
        <p:spPr>
          <a:xfrm>
            <a:off x="195434" y="1116027"/>
            <a:ext cx="8462169" cy="27269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400" dirty="0" err="1"/>
              <a:t>Datatype</a:t>
            </a:r>
            <a:r>
              <a:rPr lang="en-US" sz="2400" dirty="0"/>
              <a:t> properties link an individual to an XML Schema </a:t>
            </a:r>
            <a:r>
              <a:rPr lang="en-US" sz="2400" dirty="0" err="1"/>
              <a:t>Datatype</a:t>
            </a:r>
            <a:r>
              <a:rPr lang="en-US" sz="2400" dirty="0"/>
              <a:t> value or an </a:t>
            </a:r>
            <a:r>
              <a:rPr lang="en-US" sz="2400" dirty="0" err="1"/>
              <a:t>rdf</a:t>
            </a:r>
            <a:r>
              <a:rPr lang="en-US" sz="2400" dirty="0"/>
              <a:t> </a:t>
            </a:r>
            <a:r>
              <a:rPr lang="en-US" sz="2400" dirty="0" smtClean="0"/>
              <a:t>literal</a:t>
            </a:r>
          </a:p>
          <a:p>
            <a:pPr>
              <a:buFont typeface="Wingdings" charset="2"/>
              <a:buChar char="§"/>
            </a:pPr>
            <a:r>
              <a:rPr lang="en-US" sz="2400" dirty="0" smtClean="0"/>
              <a:t>In </a:t>
            </a:r>
            <a:r>
              <a:rPr lang="en-US" sz="2400" dirty="0"/>
              <a:t>other words, they describe relationships between an individual and data </a:t>
            </a:r>
            <a:r>
              <a:rPr lang="en-US" sz="2400" dirty="0" smtClean="0"/>
              <a:t>values</a:t>
            </a:r>
            <a:endParaRPr lang="en-US" sz="2400" dirty="0"/>
          </a:p>
          <a:p>
            <a:pPr>
              <a:buFont typeface="Wingdings" charset="2"/>
              <a:buChar char="§"/>
            </a:pPr>
            <a:r>
              <a:rPr lang="en-US" sz="2400" dirty="0" err="1" smtClean="0"/>
              <a:t>Datatype</a:t>
            </a:r>
            <a:r>
              <a:rPr lang="en-US" sz="2400" dirty="0" smtClean="0"/>
              <a:t> property may have domain and range</a:t>
            </a:r>
          </a:p>
          <a:p>
            <a:pPr lvl="1">
              <a:buFont typeface="Wingdings" charset="2"/>
              <a:buChar char="§"/>
            </a:pPr>
            <a:r>
              <a:rPr lang="en-US" sz="2000" dirty="0" smtClean="0"/>
              <a:t>The domain can be only an OWL Class</a:t>
            </a:r>
          </a:p>
          <a:p>
            <a:pPr lvl="1">
              <a:buFont typeface="Wingdings" charset="2"/>
              <a:buChar char="§"/>
            </a:pPr>
            <a:r>
              <a:rPr lang="en-US" sz="2000" dirty="0" smtClean="0"/>
              <a:t>The range can be some XML </a:t>
            </a:r>
            <a:r>
              <a:rPr lang="en-US" sz="2000" dirty="0" err="1" smtClean="0"/>
              <a:t>datatype</a:t>
            </a:r>
            <a:r>
              <a:rPr lang="en-US" sz="2000" dirty="0" smtClean="0"/>
              <a:t> or </a:t>
            </a:r>
            <a:r>
              <a:rPr lang="en-US" sz="2000" dirty="0" err="1" smtClean="0"/>
              <a:t>rdf</a:t>
            </a:r>
            <a:r>
              <a:rPr lang="en-US" sz="2000" dirty="0" smtClean="0"/>
              <a:t> literal</a:t>
            </a:r>
            <a:endParaRPr lang="en-US" sz="2000" dirty="0"/>
          </a:p>
          <a:p>
            <a:pPr>
              <a:buFont typeface="Wingdings" charset="2"/>
              <a:buChar char="§"/>
            </a:pPr>
            <a:endParaRPr lang="en-US" sz="2400" dirty="0" smtClean="0"/>
          </a:p>
          <a:p>
            <a:pPr lvl="1">
              <a:buFont typeface="Wingdings" charset="2"/>
              <a:buChar char="§"/>
            </a:pPr>
            <a:endParaRPr lang="en-US" sz="2000" dirty="0"/>
          </a:p>
          <a:p>
            <a:pPr>
              <a:buFont typeface="Wingdings" charset="2"/>
              <a:buChar char="§"/>
            </a:pPr>
            <a:endParaRPr lang="en-US" sz="2400" dirty="0"/>
          </a:p>
        </p:txBody>
      </p:sp>
      <p:cxnSp>
        <p:nvCxnSpPr>
          <p:cNvPr id="5" name="Curved Connector 4"/>
          <p:cNvCxnSpPr/>
          <p:nvPr/>
        </p:nvCxnSpPr>
        <p:spPr>
          <a:xfrm flipV="1">
            <a:off x="6503613" y="3878927"/>
            <a:ext cx="1118019" cy="740448"/>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221137" y="3944368"/>
            <a:ext cx="1249674" cy="369332"/>
          </a:xfrm>
          <a:prstGeom prst="rect">
            <a:avLst/>
          </a:prstGeom>
          <a:noFill/>
        </p:spPr>
        <p:txBody>
          <a:bodyPr wrap="none" rtlCol="0">
            <a:spAutoFit/>
          </a:bodyPr>
          <a:lstStyle/>
          <a:p>
            <a:r>
              <a:rPr lang="en-US" dirty="0" err="1" smtClean="0"/>
              <a:t>last_name</a:t>
            </a:r>
            <a:endParaRPr lang="en-US" dirty="0"/>
          </a:p>
        </p:txBody>
      </p:sp>
      <p:sp>
        <p:nvSpPr>
          <p:cNvPr id="7" name="Oval 6"/>
          <p:cNvSpPr/>
          <p:nvPr/>
        </p:nvSpPr>
        <p:spPr>
          <a:xfrm>
            <a:off x="5701821" y="4409039"/>
            <a:ext cx="1661330" cy="80406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Rectangle 7"/>
          <p:cNvSpPr/>
          <p:nvPr/>
        </p:nvSpPr>
        <p:spPr>
          <a:xfrm>
            <a:off x="7608151" y="3503997"/>
            <a:ext cx="1454104" cy="39199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Haendel</a:t>
            </a:r>
            <a:endParaRPr lang="en-US" dirty="0">
              <a:solidFill>
                <a:schemeClr val="tx1"/>
              </a:solidFill>
            </a:endParaRPr>
          </a:p>
        </p:txBody>
      </p:sp>
      <p:sp>
        <p:nvSpPr>
          <p:cNvPr id="9" name="TextBox 8"/>
          <p:cNvSpPr txBox="1"/>
          <p:nvPr/>
        </p:nvSpPr>
        <p:spPr>
          <a:xfrm>
            <a:off x="6097910" y="4658941"/>
            <a:ext cx="967107" cy="646331"/>
          </a:xfrm>
          <a:prstGeom prst="rect">
            <a:avLst/>
          </a:prstGeom>
          <a:noFill/>
        </p:spPr>
        <p:txBody>
          <a:bodyPr wrap="none" rtlCol="0">
            <a:spAutoFit/>
          </a:bodyPr>
          <a:lstStyle/>
          <a:p>
            <a:r>
              <a:rPr lang="en-US" dirty="0" smtClean="0"/>
              <a:t>Melissa</a:t>
            </a:r>
          </a:p>
          <a:p>
            <a:endParaRPr lang="en-US" dirty="0"/>
          </a:p>
        </p:txBody>
      </p:sp>
      <p:sp>
        <p:nvSpPr>
          <p:cNvPr id="10" name="TextBox 9"/>
          <p:cNvSpPr txBox="1"/>
          <p:nvPr/>
        </p:nvSpPr>
        <p:spPr>
          <a:xfrm>
            <a:off x="1" y="5273741"/>
            <a:ext cx="9143999" cy="1569660"/>
          </a:xfrm>
          <a:prstGeom prst="rect">
            <a:avLst/>
          </a:prstGeom>
          <a:noFill/>
          <a:ln>
            <a:solidFill>
              <a:schemeClr val="tx1"/>
            </a:solidFill>
          </a:ln>
        </p:spPr>
        <p:txBody>
          <a:bodyPr wrap="square" rtlCol="0">
            <a:spAutoFit/>
          </a:bodyPr>
          <a:lstStyle/>
          <a:p>
            <a:r>
              <a:rPr lang="en-US" sz="1600" dirty="0" smtClean="0"/>
              <a:t>&lt;!-- http</a:t>
            </a:r>
            <a:r>
              <a:rPr lang="en-US" sz="1600" dirty="0"/>
              <a:t>://purl.obolibrary.org/bd2k_oer/</a:t>
            </a:r>
            <a:r>
              <a:rPr lang="en-US" sz="1600" dirty="0" err="1"/>
              <a:t>sample_onto.owl</a:t>
            </a:r>
            <a:r>
              <a:rPr lang="en-US" sz="1600" dirty="0" err="1" smtClean="0"/>
              <a:t>#last_name</a:t>
            </a:r>
            <a:r>
              <a:rPr lang="en-US" sz="1600" dirty="0" smtClean="0"/>
              <a:t> --&gt;</a:t>
            </a:r>
            <a:endParaRPr lang="en-US" sz="1600" dirty="0"/>
          </a:p>
          <a:p>
            <a:endParaRPr lang="en-US" sz="1600" dirty="0"/>
          </a:p>
          <a:p>
            <a:r>
              <a:rPr lang="en-US" sz="1600" dirty="0">
                <a:solidFill>
                  <a:srgbClr val="0000FF"/>
                </a:solidFill>
              </a:rPr>
              <a:t>&lt;</a:t>
            </a:r>
            <a:r>
              <a:rPr lang="en-US" sz="1600" dirty="0" err="1" smtClean="0">
                <a:solidFill>
                  <a:srgbClr val="0000FF"/>
                </a:solidFill>
              </a:rPr>
              <a:t>owl:DatatypeProperty</a:t>
            </a:r>
            <a:r>
              <a:rPr lang="en-US" sz="1600" dirty="0" smtClean="0">
                <a:solidFill>
                  <a:srgbClr val="0000FF"/>
                </a:solidFill>
              </a:rPr>
              <a:t> </a:t>
            </a:r>
            <a:r>
              <a:rPr lang="en-US" sz="1600" dirty="0" err="1">
                <a:solidFill>
                  <a:schemeClr val="accent2"/>
                </a:solidFill>
              </a:rPr>
              <a:t>rdf:about</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#last_name</a:t>
            </a:r>
            <a:r>
              <a:rPr lang="en-US" sz="1600" dirty="0" smtClean="0">
                <a:solidFill>
                  <a:schemeClr val="accent6"/>
                </a:solidFill>
              </a:rPr>
              <a:t>”</a:t>
            </a:r>
            <a:r>
              <a:rPr lang="en-US" sz="1600" dirty="0" smtClean="0">
                <a:solidFill>
                  <a:srgbClr val="0000FF"/>
                </a:solidFill>
              </a:rPr>
              <a:t>&gt;</a:t>
            </a:r>
          </a:p>
          <a:p>
            <a:r>
              <a:rPr lang="en-US" sz="1600" dirty="0">
                <a:solidFill>
                  <a:srgbClr val="0000FF"/>
                </a:solidFill>
              </a:rPr>
              <a:t>	&lt;</a:t>
            </a:r>
            <a:r>
              <a:rPr lang="en-US" sz="1600" dirty="0" err="1">
                <a:solidFill>
                  <a:srgbClr val="0000FF"/>
                </a:solidFill>
              </a:rPr>
              <a:t>rdfs:domain</a:t>
            </a:r>
            <a:r>
              <a:rPr lang="en-US" sz="1600" dirty="0">
                <a:solidFill>
                  <a:srgbClr val="0000FF"/>
                </a:solidFill>
              </a:rPr>
              <a:t> </a:t>
            </a:r>
            <a:r>
              <a:rPr lang="en-US" sz="1600" dirty="0" err="1">
                <a:solidFill>
                  <a:schemeClr val="accent2"/>
                </a:solidFill>
              </a:rPr>
              <a:t>rdf:resource</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sample_onto.owl#person</a:t>
            </a:r>
            <a:r>
              <a:rPr lang="en-US" sz="1600" dirty="0">
                <a:solidFill>
                  <a:schemeClr val="accent6"/>
                </a:solidFill>
              </a:rPr>
              <a:t>”</a:t>
            </a:r>
            <a:r>
              <a:rPr lang="en-US" sz="1600" dirty="0">
                <a:solidFill>
                  <a:srgbClr val="0000FF"/>
                </a:solidFill>
              </a:rPr>
              <a:t>/&gt;</a:t>
            </a:r>
          </a:p>
          <a:p>
            <a:r>
              <a:rPr lang="en-US" sz="1600" dirty="0" smtClean="0">
                <a:solidFill>
                  <a:srgbClr val="0000FF"/>
                </a:solidFill>
              </a:rPr>
              <a:t>	&lt;</a:t>
            </a:r>
            <a:r>
              <a:rPr lang="en-US" sz="1600" dirty="0" err="1" smtClean="0">
                <a:solidFill>
                  <a:srgbClr val="0000FF"/>
                </a:solidFill>
              </a:rPr>
              <a:t>rdfs:range</a:t>
            </a:r>
            <a:r>
              <a:rPr lang="en-US" sz="1600" dirty="0" smtClean="0">
                <a:solidFill>
                  <a:srgbClr val="0000FF"/>
                </a:solidFill>
              </a:rPr>
              <a:t> </a:t>
            </a:r>
            <a:r>
              <a:rPr lang="en-US" sz="1600" dirty="0" err="1" smtClean="0">
                <a:solidFill>
                  <a:schemeClr val="accent2"/>
                </a:solidFill>
              </a:rPr>
              <a:t>rdf:resource</a:t>
            </a:r>
            <a:r>
              <a:rPr lang="en-US" sz="1600" dirty="0" smtClean="0">
                <a:solidFill>
                  <a:schemeClr val="accent2"/>
                </a:solidFill>
              </a:rPr>
              <a:t>=</a:t>
            </a:r>
            <a:r>
              <a:rPr lang="en-US" sz="1600" dirty="0">
                <a:solidFill>
                  <a:schemeClr val="accent6"/>
                </a:solidFill>
              </a:rPr>
              <a:t>"http://www.w3.org/</a:t>
            </a:r>
            <a:r>
              <a:rPr lang="en-US" sz="1600" dirty="0" smtClean="0">
                <a:solidFill>
                  <a:schemeClr val="accent6"/>
                </a:solidFill>
              </a:rPr>
              <a:t>2000/01/</a:t>
            </a:r>
            <a:r>
              <a:rPr lang="en-US" sz="1600" dirty="0" err="1" smtClean="0">
                <a:solidFill>
                  <a:schemeClr val="accent6"/>
                </a:solidFill>
              </a:rPr>
              <a:t>rdf-schema#Literal</a:t>
            </a:r>
            <a:r>
              <a:rPr lang="en-US" sz="1600" dirty="0" smtClean="0">
                <a:solidFill>
                  <a:schemeClr val="accent6"/>
                </a:solidFill>
              </a:rPr>
              <a:t>”</a:t>
            </a:r>
            <a:r>
              <a:rPr lang="en-US" sz="1600" dirty="0" smtClean="0">
                <a:solidFill>
                  <a:srgbClr val="0000FF"/>
                </a:solidFill>
              </a:rPr>
              <a:t>/&gt;</a:t>
            </a:r>
          </a:p>
          <a:p>
            <a:r>
              <a:rPr lang="en-US" sz="1600" dirty="0" smtClean="0">
                <a:solidFill>
                  <a:srgbClr val="0000FF"/>
                </a:solidFill>
              </a:rPr>
              <a:t>&lt;</a:t>
            </a:r>
            <a:r>
              <a:rPr lang="en-US" sz="1600" dirty="0">
                <a:solidFill>
                  <a:srgbClr val="0000FF"/>
                </a:solidFill>
              </a:rPr>
              <a:t>/</a:t>
            </a:r>
            <a:r>
              <a:rPr lang="en-US" sz="1600" dirty="0" err="1" smtClean="0">
                <a:solidFill>
                  <a:srgbClr val="0000FF"/>
                </a:solidFill>
              </a:rPr>
              <a:t>owl:DatatypeProperty</a:t>
            </a:r>
            <a:r>
              <a:rPr lang="en-US" sz="1600" dirty="0" smtClean="0">
                <a:solidFill>
                  <a:srgbClr val="0000FF"/>
                </a:solidFill>
              </a:rPr>
              <a:t>&gt;</a:t>
            </a:r>
            <a:endParaRPr lang="en-US" sz="1600" dirty="0">
              <a:solidFill>
                <a:srgbClr val="0000FF"/>
              </a:solidFill>
            </a:endParaRPr>
          </a:p>
        </p:txBody>
      </p:sp>
    </p:spTree>
    <p:custDataLst>
      <p:tags r:id="rId1"/>
    </p:custDataLst>
    <p:extLst>
      <p:ext uri="{BB962C8B-B14F-4D97-AF65-F5344CB8AC3E}">
        <p14:creationId xmlns:p14="http://schemas.microsoft.com/office/powerpoint/2010/main" val="27358293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Annotation Properties</a:t>
            </a:r>
            <a:endParaRPr lang="en-US" sz="4400" dirty="0"/>
          </a:p>
        </p:txBody>
      </p:sp>
      <p:sp>
        <p:nvSpPr>
          <p:cNvPr id="3" name="Content Placeholder 2"/>
          <p:cNvSpPr txBox="1">
            <a:spLocks/>
          </p:cNvSpPr>
          <p:nvPr/>
        </p:nvSpPr>
        <p:spPr>
          <a:xfrm>
            <a:off x="224631" y="1641600"/>
            <a:ext cx="8462169"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pPr lvl="1"/>
            <a:endParaRPr lang="en-US" dirty="0"/>
          </a:p>
          <a:p>
            <a:pPr marL="0" indent="0">
              <a:buNone/>
            </a:pPr>
            <a:endParaRPr lang="en-US" dirty="0"/>
          </a:p>
        </p:txBody>
      </p:sp>
      <p:sp>
        <p:nvSpPr>
          <p:cNvPr id="4" name="Content Placeholder 2"/>
          <p:cNvSpPr txBox="1">
            <a:spLocks/>
          </p:cNvSpPr>
          <p:nvPr/>
        </p:nvSpPr>
        <p:spPr>
          <a:xfrm>
            <a:off x="377031" y="1794000"/>
            <a:ext cx="8462169"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5" name="Content Placeholder 2"/>
          <p:cNvSpPr txBox="1">
            <a:spLocks/>
          </p:cNvSpPr>
          <p:nvPr/>
        </p:nvSpPr>
        <p:spPr>
          <a:xfrm>
            <a:off x="241218" y="1396950"/>
            <a:ext cx="8462169"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6" name="TextBox 5"/>
          <p:cNvSpPr txBox="1"/>
          <p:nvPr/>
        </p:nvSpPr>
        <p:spPr>
          <a:xfrm>
            <a:off x="4656437" y="4098362"/>
            <a:ext cx="184666" cy="369332"/>
          </a:xfrm>
          <a:prstGeom prst="rect">
            <a:avLst/>
          </a:prstGeom>
          <a:noFill/>
        </p:spPr>
        <p:txBody>
          <a:bodyPr wrap="none" rtlCol="0">
            <a:spAutoFit/>
          </a:bodyPr>
          <a:lstStyle/>
          <a:p>
            <a:endParaRPr lang="en-US" dirty="0"/>
          </a:p>
        </p:txBody>
      </p:sp>
      <p:sp>
        <p:nvSpPr>
          <p:cNvPr id="8" name="Content Placeholder 2"/>
          <p:cNvSpPr txBox="1">
            <a:spLocks/>
          </p:cNvSpPr>
          <p:nvPr/>
        </p:nvSpPr>
        <p:spPr>
          <a:xfrm>
            <a:off x="510756" y="1504691"/>
            <a:ext cx="8462169" cy="49424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Annotation </a:t>
            </a:r>
            <a:r>
              <a:rPr lang="en-US" dirty="0"/>
              <a:t>properties can be used to add information (metadata — data about data) to classes, </a:t>
            </a:r>
            <a:r>
              <a:rPr lang="en-US" dirty="0" smtClean="0"/>
              <a:t>individuals, object</a:t>
            </a:r>
            <a:r>
              <a:rPr lang="en-US" dirty="0"/>
              <a:t> </a:t>
            </a:r>
            <a:r>
              <a:rPr lang="en-US" dirty="0" smtClean="0"/>
              <a:t>or </a:t>
            </a:r>
            <a:r>
              <a:rPr lang="en-US" dirty="0" err="1" smtClean="0"/>
              <a:t>datatype</a:t>
            </a:r>
            <a:r>
              <a:rPr lang="en-US" dirty="0" smtClean="0"/>
              <a:t> properties as well as ontologies itself (as we have seen)</a:t>
            </a:r>
            <a:endParaRPr lang="en-US" dirty="0"/>
          </a:p>
        </p:txBody>
      </p:sp>
      <p:sp>
        <p:nvSpPr>
          <p:cNvPr id="10" name="TextBox 9"/>
          <p:cNvSpPr txBox="1"/>
          <p:nvPr/>
        </p:nvSpPr>
        <p:spPr>
          <a:xfrm>
            <a:off x="145983" y="4631374"/>
            <a:ext cx="8788167" cy="1569660"/>
          </a:xfrm>
          <a:prstGeom prst="rect">
            <a:avLst/>
          </a:prstGeom>
          <a:noFill/>
          <a:ln>
            <a:solidFill>
              <a:schemeClr val="tx1"/>
            </a:solidFill>
          </a:ln>
        </p:spPr>
        <p:txBody>
          <a:bodyPr wrap="square" rtlCol="0">
            <a:spAutoFit/>
          </a:bodyPr>
          <a:lstStyle/>
          <a:p>
            <a:r>
              <a:rPr lang="en-US" sz="1600" dirty="0" smtClean="0"/>
              <a:t>&lt;!-- http</a:t>
            </a:r>
            <a:r>
              <a:rPr lang="en-US" sz="1600" dirty="0"/>
              <a:t>://purl.obolibrary.org/bd2k_oer/</a:t>
            </a:r>
            <a:r>
              <a:rPr lang="en-US" sz="1600" dirty="0" err="1"/>
              <a:t>sample_onto.owl</a:t>
            </a:r>
            <a:r>
              <a:rPr lang="en-US" sz="1600" dirty="0" err="1" smtClean="0"/>
              <a:t>#person</a:t>
            </a:r>
            <a:r>
              <a:rPr lang="en-US" sz="1600" dirty="0" smtClean="0"/>
              <a:t> --&gt;</a:t>
            </a:r>
            <a:endParaRPr lang="en-US" sz="1600" dirty="0"/>
          </a:p>
          <a:p>
            <a:endParaRPr lang="en-US" sz="1600" dirty="0"/>
          </a:p>
          <a:p>
            <a:r>
              <a:rPr lang="en-US" sz="1600" dirty="0">
                <a:solidFill>
                  <a:srgbClr val="0000FF"/>
                </a:solidFill>
              </a:rPr>
              <a:t>&lt;</a:t>
            </a:r>
            <a:r>
              <a:rPr lang="en-US" sz="1600" dirty="0" err="1" smtClean="0">
                <a:solidFill>
                  <a:srgbClr val="0000FF"/>
                </a:solidFill>
              </a:rPr>
              <a:t>owl:Class</a:t>
            </a:r>
            <a:r>
              <a:rPr lang="en-US" sz="1600" dirty="0" smtClean="0">
                <a:solidFill>
                  <a:srgbClr val="0000FF"/>
                </a:solidFill>
              </a:rPr>
              <a:t> </a:t>
            </a:r>
            <a:r>
              <a:rPr lang="en-US" sz="1600" dirty="0" err="1">
                <a:solidFill>
                  <a:schemeClr val="accent2"/>
                </a:solidFill>
              </a:rPr>
              <a:t>rdf:about</a:t>
            </a:r>
            <a:r>
              <a:rPr lang="en-US" sz="1600" dirty="0">
                <a:solidFill>
                  <a:schemeClr val="accent2"/>
                </a:solidFill>
              </a:rPr>
              <a:t>=</a:t>
            </a:r>
            <a:r>
              <a:rPr lang="en-US" sz="1600" dirty="0">
                <a:solidFill>
                  <a:schemeClr val="accent6"/>
                </a:solidFill>
              </a:rPr>
              <a:t>"http://</a:t>
            </a:r>
            <a:r>
              <a:rPr lang="en-US" sz="1600" dirty="0" err="1">
                <a:solidFill>
                  <a:schemeClr val="accent6"/>
                </a:solidFill>
              </a:rPr>
              <a:t>purl.obolibrary.org</a:t>
            </a:r>
            <a:r>
              <a:rPr lang="en-US" sz="1600" dirty="0">
                <a:solidFill>
                  <a:schemeClr val="accent6"/>
                </a:solidFill>
              </a:rPr>
              <a:t>/bd2k_oer/</a:t>
            </a:r>
            <a:r>
              <a:rPr lang="en-US" sz="1600" dirty="0" err="1">
                <a:solidFill>
                  <a:schemeClr val="accent6"/>
                </a:solidFill>
              </a:rPr>
              <a:t>sample_onto.owl</a:t>
            </a:r>
            <a:r>
              <a:rPr lang="en-US" sz="1600" dirty="0" err="1" smtClean="0">
                <a:solidFill>
                  <a:schemeClr val="accent6"/>
                </a:solidFill>
              </a:rPr>
              <a:t>#person</a:t>
            </a:r>
            <a:r>
              <a:rPr lang="en-US" sz="1600" dirty="0" smtClean="0">
                <a:solidFill>
                  <a:schemeClr val="accent6"/>
                </a:solidFill>
              </a:rPr>
              <a:t>”</a:t>
            </a:r>
            <a:r>
              <a:rPr lang="en-US" sz="1600" dirty="0" smtClean="0">
                <a:solidFill>
                  <a:srgbClr val="0000FF"/>
                </a:solidFill>
              </a:rPr>
              <a:t>&gt;</a:t>
            </a:r>
          </a:p>
          <a:p>
            <a:r>
              <a:rPr lang="en-US" sz="1600" dirty="0">
                <a:solidFill>
                  <a:srgbClr val="0000FF"/>
                </a:solidFill>
              </a:rPr>
              <a:t>	&lt;</a:t>
            </a:r>
            <a:r>
              <a:rPr lang="en-US" sz="1600" dirty="0" err="1" smtClean="0">
                <a:solidFill>
                  <a:srgbClr val="0000FF"/>
                </a:solidFill>
              </a:rPr>
              <a:t>rdfs:label</a:t>
            </a:r>
            <a:r>
              <a:rPr lang="en-US" sz="1600" dirty="0" smtClean="0">
                <a:solidFill>
                  <a:srgbClr val="0000FF"/>
                </a:solidFill>
              </a:rPr>
              <a:t> </a:t>
            </a:r>
            <a:r>
              <a:rPr lang="en-US" sz="1600" dirty="0" err="1" smtClean="0">
                <a:solidFill>
                  <a:srgbClr val="CC3300"/>
                </a:solidFill>
              </a:rPr>
              <a:t>xml:lang</a:t>
            </a:r>
            <a:r>
              <a:rPr lang="en-US" sz="1600" dirty="0" smtClean="0">
                <a:solidFill>
                  <a:srgbClr val="CC3300"/>
                </a:solidFill>
              </a:rPr>
              <a:t>=</a:t>
            </a:r>
            <a:r>
              <a:rPr lang="en-US" sz="1600" dirty="0" smtClean="0">
                <a:solidFill>
                  <a:schemeClr val="accent6"/>
                </a:solidFill>
              </a:rPr>
              <a:t>“en”</a:t>
            </a:r>
            <a:r>
              <a:rPr lang="en-US" sz="1600" dirty="0" smtClean="0">
                <a:solidFill>
                  <a:srgbClr val="0000FF"/>
                </a:solidFill>
              </a:rPr>
              <a:t>&gt;</a:t>
            </a:r>
            <a:r>
              <a:rPr lang="en-US" sz="1600" dirty="0" smtClean="0">
                <a:solidFill>
                  <a:schemeClr val="accent3"/>
                </a:solidFill>
              </a:rPr>
              <a:t>person</a:t>
            </a:r>
            <a:r>
              <a:rPr lang="en-US" sz="1600" dirty="0" smtClean="0">
                <a:solidFill>
                  <a:srgbClr val="0000FF"/>
                </a:solidFill>
              </a:rPr>
              <a:t>&lt;/</a:t>
            </a:r>
            <a:r>
              <a:rPr lang="en-US" sz="1600" dirty="0" err="1" smtClean="0">
                <a:solidFill>
                  <a:srgbClr val="0000FF"/>
                </a:solidFill>
              </a:rPr>
              <a:t>rdfs:label</a:t>
            </a:r>
            <a:r>
              <a:rPr lang="en-US" sz="1600" dirty="0" smtClean="0">
                <a:solidFill>
                  <a:srgbClr val="0000FF"/>
                </a:solidFill>
              </a:rPr>
              <a:t>&gt;</a:t>
            </a:r>
            <a:endParaRPr lang="en-US" sz="1600" dirty="0">
              <a:solidFill>
                <a:srgbClr val="0000FF"/>
              </a:solidFill>
            </a:endParaRPr>
          </a:p>
          <a:p>
            <a:r>
              <a:rPr lang="en-US" sz="1600" dirty="0" smtClean="0">
                <a:solidFill>
                  <a:srgbClr val="0000FF"/>
                </a:solidFill>
              </a:rPr>
              <a:t>	&lt;</a:t>
            </a:r>
            <a:r>
              <a:rPr lang="en-US" sz="1600" dirty="0" err="1" smtClean="0">
                <a:solidFill>
                  <a:srgbClr val="0000FF"/>
                </a:solidFill>
              </a:rPr>
              <a:t>rdfs:comment</a:t>
            </a:r>
            <a:r>
              <a:rPr lang="en-US" sz="1600" dirty="0" smtClean="0">
                <a:solidFill>
                  <a:srgbClr val="0000FF"/>
                </a:solidFill>
              </a:rPr>
              <a:t> </a:t>
            </a:r>
            <a:r>
              <a:rPr lang="en-US" sz="1600" dirty="0" err="1" smtClean="0">
                <a:solidFill>
                  <a:srgbClr val="CC3300"/>
                </a:solidFill>
              </a:rPr>
              <a:t>xml:lang</a:t>
            </a:r>
            <a:r>
              <a:rPr lang="en-US" sz="1600" dirty="0" smtClean="0">
                <a:solidFill>
                  <a:srgbClr val="CC3300"/>
                </a:solidFill>
              </a:rPr>
              <a:t>=</a:t>
            </a:r>
            <a:r>
              <a:rPr lang="en-US" sz="1600" dirty="0" smtClean="0">
                <a:solidFill>
                  <a:srgbClr val="CA913E"/>
                </a:solidFill>
              </a:rPr>
              <a:t>“en”</a:t>
            </a:r>
            <a:r>
              <a:rPr lang="en-US" sz="1600" dirty="0" smtClean="0">
                <a:solidFill>
                  <a:srgbClr val="0000FF"/>
                </a:solidFill>
              </a:rPr>
              <a:t>&gt;</a:t>
            </a:r>
            <a:r>
              <a:rPr lang="en-US" sz="1600" dirty="0" smtClean="0">
                <a:solidFill>
                  <a:srgbClr val="323558"/>
                </a:solidFill>
              </a:rPr>
              <a:t>This is a comment on the class person</a:t>
            </a:r>
            <a:r>
              <a:rPr lang="en-US" sz="1600" dirty="0" smtClean="0">
                <a:solidFill>
                  <a:srgbClr val="0000FF"/>
                </a:solidFill>
              </a:rPr>
              <a:t>&lt;/</a:t>
            </a:r>
            <a:r>
              <a:rPr lang="en-US" sz="1600" dirty="0" err="1" smtClean="0">
                <a:solidFill>
                  <a:srgbClr val="0000FF"/>
                </a:solidFill>
              </a:rPr>
              <a:t>rdfs:comment</a:t>
            </a:r>
            <a:r>
              <a:rPr lang="en-US" sz="1600" dirty="0" smtClean="0">
                <a:solidFill>
                  <a:srgbClr val="0000FF"/>
                </a:solidFill>
              </a:rPr>
              <a:t>&gt;</a:t>
            </a:r>
          </a:p>
          <a:p>
            <a:r>
              <a:rPr lang="en-US" sz="1600" dirty="0" smtClean="0">
                <a:solidFill>
                  <a:srgbClr val="0000FF"/>
                </a:solidFill>
              </a:rPr>
              <a:t>&lt;</a:t>
            </a:r>
            <a:r>
              <a:rPr lang="en-US" sz="1600" dirty="0">
                <a:solidFill>
                  <a:srgbClr val="0000FF"/>
                </a:solidFill>
              </a:rPr>
              <a:t>/</a:t>
            </a:r>
            <a:r>
              <a:rPr lang="en-US" sz="1600" dirty="0" err="1" smtClean="0">
                <a:solidFill>
                  <a:srgbClr val="0000FF"/>
                </a:solidFill>
              </a:rPr>
              <a:t>owl:Class</a:t>
            </a:r>
            <a:r>
              <a:rPr lang="en-US" sz="1600" dirty="0" smtClean="0">
                <a:solidFill>
                  <a:srgbClr val="0000FF"/>
                </a:solidFill>
              </a:rPr>
              <a:t>&gt;</a:t>
            </a:r>
            <a:endParaRPr lang="en-US" sz="1600" dirty="0">
              <a:solidFill>
                <a:srgbClr val="0000FF"/>
              </a:solidFill>
            </a:endParaRPr>
          </a:p>
        </p:txBody>
      </p:sp>
    </p:spTree>
    <p:custDataLst>
      <p:tags r:id="rId1"/>
    </p:custDataLst>
    <p:extLst>
      <p:ext uri="{BB962C8B-B14F-4D97-AF65-F5344CB8AC3E}">
        <p14:creationId xmlns:p14="http://schemas.microsoft.com/office/powerpoint/2010/main" val="2735829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Property Domain and Ranges in OWL</a:t>
            </a:r>
            <a:endParaRPr lang="en-US" sz="4000" dirty="0"/>
          </a:p>
        </p:txBody>
      </p:sp>
      <p:sp>
        <p:nvSpPr>
          <p:cNvPr id="3" name="Content Placeholder 2"/>
          <p:cNvSpPr txBox="1">
            <a:spLocks/>
          </p:cNvSpPr>
          <p:nvPr/>
        </p:nvSpPr>
        <p:spPr>
          <a:xfrm>
            <a:off x="224631" y="1249447"/>
            <a:ext cx="8462169" cy="4942483"/>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b="1" dirty="0" smtClean="0"/>
              <a:t>In OWL </a:t>
            </a:r>
            <a:r>
              <a:rPr lang="en-US" b="1" dirty="0"/>
              <a:t>domains and ranges should not be viewed as constraints to be </a:t>
            </a:r>
            <a:r>
              <a:rPr lang="en-US" b="1" dirty="0" smtClean="0"/>
              <a:t>checked!!</a:t>
            </a:r>
          </a:p>
          <a:p>
            <a:pPr>
              <a:buFont typeface="Wingdings" charset="2"/>
              <a:buChar char="§"/>
            </a:pPr>
            <a:r>
              <a:rPr lang="en-US" dirty="0" smtClean="0"/>
              <a:t>They </a:t>
            </a:r>
            <a:r>
              <a:rPr lang="en-US" dirty="0"/>
              <a:t>are used as ‘axioms’ in </a:t>
            </a:r>
            <a:r>
              <a:rPr lang="en-US" dirty="0" smtClean="0"/>
              <a:t>reasoning </a:t>
            </a:r>
            <a:endParaRPr lang="en-US" dirty="0"/>
          </a:p>
          <a:p>
            <a:pPr>
              <a:buFont typeface="Wingdings" charset="2"/>
              <a:buChar char="§"/>
            </a:pPr>
            <a:r>
              <a:rPr lang="en-US" dirty="0" smtClean="0"/>
              <a:t>For example </a:t>
            </a:r>
            <a:r>
              <a:rPr lang="en-US" dirty="0"/>
              <a:t>if the </a:t>
            </a:r>
            <a:r>
              <a:rPr lang="en-US" dirty="0" smtClean="0"/>
              <a:t>object property </a:t>
            </a:r>
            <a:r>
              <a:rPr lang="en-US" b="1" dirty="0"/>
              <a:t>teaches</a:t>
            </a:r>
            <a:r>
              <a:rPr lang="en-US" dirty="0"/>
              <a:t> has the domain set as </a:t>
            </a:r>
            <a:r>
              <a:rPr lang="en-US" b="1" dirty="0"/>
              <a:t>person</a:t>
            </a:r>
            <a:r>
              <a:rPr lang="en-US" dirty="0"/>
              <a:t> and </a:t>
            </a:r>
            <a:r>
              <a:rPr lang="en-US" dirty="0" smtClean="0"/>
              <a:t>the range set as </a:t>
            </a:r>
            <a:r>
              <a:rPr lang="en-US" b="1" dirty="0" smtClean="0"/>
              <a:t>course, </a:t>
            </a:r>
            <a:r>
              <a:rPr lang="en-US" dirty="0" smtClean="0"/>
              <a:t>we </a:t>
            </a:r>
            <a:r>
              <a:rPr lang="en-US" dirty="0"/>
              <a:t>then </a:t>
            </a:r>
            <a:r>
              <a:rPr lang="en-US" dirty="0" smtClean="0"/>
              <a:t>apply </a:t>
            </a:r>
            <a:r>
              <a:rPr lang="en-US" dirty="0"/>
              <a:t>the </a:t>
            </a:r>
            <a:r>
              <a:rPr lang="en-US" b="1" dirty="0"/>
              <a:t>teaches</a:t>
            </a:r>
            <a:r>
              <a:rPr lang="en-US" dirty="0"/>
              <a:t> property </a:t>
            </a:r>
            <a:r>
              <a:rPr lang="en-US" dirty="0" smtClean="0"/>
              <a:t>between Melissa and Fluffy, who is an individual of the class </a:t>
            </a:r>
            <a:r>
              <a:rPr lang="en-US" b="1" dirty="0" smtClean="0"/>
              <a:t>Pet</a:t>
            </a:r>
            <a:r>
              <a:rPr lang="en-US" dirty="0" smtClean="0"/>
              <a:t> </a:t>
            </a:r>
          </a:p>
          <a:p>
            <a:pPr>
              <a:buFont typeface="Wingdings" charset="2"/>
              <a:buChar char="§"/>
            </a:pPr>
            <a:r>
              <a:rPr lang="en-US" dirty="0" smtClean="0"/>
              <a:t>This </a:t>
            </a:r>
            <a:r>
              <a:rPr lang="en-US" dirty="0"/>
              <a:t>would generally not result in an </a:t>
            </a:r>
            <a:r>
              <a:rPr lang="en-US" dirty="0" smtClean="0"/>
              <a:t>error</a:t>
            </a:r>
            <a:endParaRPr lang="en-US" dirty="0"/>
          </a:p>
          <a:p>
            <a:pPr>
              <a:buFont typeface="Wingdings" charset="2"/>
              <a:buChar char="§"/>
            </a:pPr>
            <a:r>
              <a:rPr lang="en-US" dirty="0"/>
              <a:t>It would </a:t>
            </a:r>
            <a:r>
              <a:rPr lang="en-US" dirty="0" smtClean="0"/>
              <a:t>infer </a:t>
            </a:r>
            <a:r>
              <a:rPr lang="en-US" dirty="0"/>
              <a:t>that the Fluffy </a:t>
            </a:r>
            <a:r>
              <a:rPr lang="en-US" dirty="0" smtClean="0"/>
              <a:t>must </a:t>
            </a:r>
            <a:r>
              <a:rPr lang="en-US" dirty="0"/>
              <a:t>be </a:t>
            </a:r>
            <a:r>
              <a:rPr lang="en-US" dirty="0" smtClean="0"/>
              <a:t>a member of the class </a:t>
            </a:r>
            <a:r>
              <a:rPr lang="en-US" b="1" dirty="0" smtClean="0"/>
              <a:t>course</a:t>
            </a:r>
          </a:p>
          <a:p>
            <a:pPr lvl="1">
              <a:buFont typeface="Wingdings" charset="2"/>
              <a:buChar char="§"/>
            </a:pPr>
            <a:r>
              <a:rPr lang="en-US" dirty="0" smtClean="0"/>
              <a:t>Unless Pets and Course are declared disjoint classes</a:t>
            </a:r>
            <a:endParaRPr lang="en-US" dirty="0"/>
          </a:p>
          <a:p>
            <a:pPr>
              <a:buFont typeface="Wingdings" charset="2"/>
              <a:buChar char="§"/>
            </a:pPr>
            <a:endParaRPr lang="en-US" dirty="0"/>
          </a:p>
        </p:txBody>
      </p:sp>
    </p:spTree>
    <p:custDataLst>
      <p:tags r:id="rId1"/>
    </p:custDataLst>
    <p:extLst>
      <p:ext uri="{BB962C8B-B14F-4D97-AF65-F5344CB8AC3E}">
        <p14:creationId xmlns:p14="http://schemas.microsoft.com/office/powerpoint/2010/main" val="1649351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OWL 2 Basics</a:t>
            </a:r>
            <a:endParaRPr lang="en-US" sz="4800" dirty="0"/>
          </a:p>
        </p:txBody>
      </p:sp>
      <p:sp>
        <p:nvSpPr>
          <p:cNvPr id="3" name="Content Placeholder 2"/>
          <p:cNvSpPr>
            <a:spLocks noGrp="1"/>
          </p:cNvSpPr>
          <p:nvPr>
            <p:ph idx="1"/>
          </p:nvPr>
        </p:nvSpPr>
        <p:spPr/>
        <p:txBody>
          <a:bodyPr>
            <a:normAutofit/>
          </a:bodyPr>
          <a:lstStyle/>
          <a:p>
            <a:pPr marL="280988" indent="-280988">
              <a:buFont typeface="Wingdings" charset="2"/>
              <a:buChar char="§"/>
            </a:pPr>
            <a:r>
              <a:rPr lang="en-US" sz="3200" dirty="0" smtClean="0">
                <a:latin typeface="Arial"/>
                <a:cs typeface="Arial"/>
              </a:rPr>
              <a:t>OWL 2 is based on well known concepts and results for description logics (DLs)</a:t>
            </a:r>
          </a:p>
          <a:p>
            <a:pPr marL="280988" indent="-280988">
              <a:buFont typeface="Wingdings" charset="2"/>
              <a:buChar char="§"/>
            </a:pPr>
            <a:r>
              <a:rPr lang="en-US" sz="3200" dirty="0" smtClean="0">
                <a:cs typeface="Arial"/>
              </a:rPr>
              <a:t>DLs are a </a:t>
            </a:r>
            <a:r>
              <a:rPr lang="en-US" sz="3200" dirty="0">
                <a:cs typeface="Arial"/>
              </a:rPr>
              <a:t>family of formal knowledge representation languages. </a:t>
            </a:r>
            <a:r>
              <a:rPr lang="en-US" sz="3200" dirty="0" smtClean="0">
                <a:cs typeface="Arial"/>
              </a:rPr>
              <a:t>The core </a:t>
            </a:r>
            <a:r>
              <a:rPr lang="en-US" sz="3200" dirty="0">
                <a:cs typeface="Arial"/>
              </a:rPr>
              <a:t>reasoning problems for DLs are (usually) decidable, </a:t>
            </a:r>
            <a:r>
              <a:rPr lang="en-US" sz="3200" dirty="0" smtClean="0">
                <a:cs typeface="Arial"/>
              </a:rPr>
              <a:t>are </a:t>
            </a:r>
            <a:r>
              <a:rPr lang="en-US" sz="3200" dirty="0">
                <a:cs typeface="Arial"/>
              </a:rPr>
              <a:t>used in artificial </a:t>
            </a:r>
            <a:r>
              <a:rPr lang="en-US" sz="3200" dirty="0" smtClean="0">
                <a:cs typeface="Arial"/>
              </a:rPr>
              <a:t>intelligence </a:t>
            </a:r>
            <a:endParaRPr lang="en-US" sz="3200" dirty="0" smtClean="0">
              <a:latin typeface="Arial"/>
              <a:cs typeface="Arial"/>
            </a:endParaRPr>
          </a:p>
          <a:p>
            <a:pPr marL="280988" indent="-280988">
              <a:buFont typeface="Wingdings" charset="2"/>
              <a:buChar char="§"/>
            </a:pPr>
            <a:r>
              <a:rPr lang="en-US" sz="3200" dirty="0" smtClean="0">
                <a:latin typeface="Arial"/>
                <a:cs typeface="Arial"/>
              </a:rPr>
              <a:t>Like DLs, OWL 2 is a language for representing knowledge about things, groups of things, and relations between things			</a:t>
            </a:r>
          </a:p>
        </p:txBody>
      </p:sp>
    </p:spTree>
    <p:custDataLst>
      <p:tags r:id="rId1"/>
    </p:custDataLst>
    <p:extLst>
      <p:ext uri="{BB962C8B-B14F-4D97-AF65-F5344CB8AC3E}">
        <p14:creationId xmlns:p14="http://schemas.microsoft.com/office/powerpoint/2010/main" val="15548634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36" y="1284246"/>
            <a:ext cx="9144000" cy="8259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OWL: http://www.w3.org/TR/owl2-overview/  </a:t>
            </a:r>
          </a:p>
        </p:txBody>
      </p:sp>
      <p:sp>
        <p:nvSpPr>
          <p:cNvPr id="4" name="Rectangle 3"/>
          <p:cNvSpPr/>
          <p:nvPr/>
        </p:nvSpPr>
        <p:spPr>
          <a:xfrm>
            <a:off x="3436" y="2279358"/>
            <a:ext cx="9144000" cy="74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OWL Syntax: http://</a:t>
            </a:r>
            <a:r>
              <a:rPr lang="en-US" sz="2400" dirty="0" err="1"/>
              <a:t>ontogenesis.knowledgeblog.org</a:t>
            </a:r>
            <a:r>
              <a:rPr lang="en-US" sz="2400" dirty="0"/>
              <a:t>/88</a:t>
            </a:r>
          </a:p>
        </p:txBody>
      </p:sp>
      <p:grpSp>
        <p:nvGrpSpPr>
          <p:cNvPr id="5" name="Group 4"/>
          <p:cNvGrpSpPr/>
          <p:nvPr/>
        </p:nvGrpSpPr>
        <p:grpSpPr>
          <a:xfrm>
            <a:off x="615466" y="-1"/>
            <a:ext cx="1371719" cy="578893"/>
            <a:chOff x="7094966" y="0"/>
            <a:chExt cx="1371719" cy="457240"/>
          </a:xfrm>
        </p:grpSpPr>
        <p:pic>
          <p:nvPicPr>
            <p:cNvPr id="6" name="Picture 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205569"/>
            </a:xfrm>
            <a:prstGeom prst="rect">
              <a:avLst/>
            </a:prstGeom>
            <a:noFill/>
          </p:spPr>
          <p:txBody>
            <a:bodyPr wrap="square" rtlCol="0">
              <a:spAutoFit/>
            </a:bodyPr>
            <a:lstStyle/>
            <a:p>
              <a:pPr algn="ctr"/>
              <a:r>
                <a:rPr lang="en-US" sz="1600" dirty="0" smtClean="0">
                  <a:solidFill>
                    <a:schemeClr val="bg1"/>
                  </a:solidFill>
                  <a:latin typeface="+mj-lt"/>
                </a:rPr>
                <a:t>Resources</a:t>
              </a:r>
            </a:p>
          </p:txBody>
        </p:sp>
      </p:grpSp>
      <p:sp>
        <p:nvSpPr>
          <p:cNvPr id="8" name="Rectangle 7"/>
          <p:cNvSpPr/>
          <p:nvPr/>
        </p:nvSpPr>
        <p:spPr>
          <a:xfrm>
            <a:off x="18676" y="3234735"/>
            <a:ext cx="9144000" cy="70546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RDF: http://www.w3.org/RDF/</a:t>
            </a:r>
          </a:p>
        </p:txBody>
      </p:sp>
      <p:sp>
        <p:nvSpPr>
          <p:cNvPr id="9" name="Rectangle 8"/>
          <p:cNvSpPr/>
          <p:nvPr/>
        </p:nvSpPr>
        <p:spPr>
          <a:xfrm>
            <a:off x="18676" y="4149758"/>
            <a:ext cx="9144000" cy="9668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 World Assumption: http://</a:t>
            </a:r>
            <a:r>
              <a:rPr lang="en-US" sz="2400" dirty="0" err="1"/>
              <a:t>en.wikipedia.org</a:t>
            </a:r>
            <a:r>
              <a:rPr lang="en-US" sz="2400" dirty="0"/>
              <a:t>/wiki/</a:t>
            </a:r>
            <a:r>
              <a:rPr lang="en-US" sz="2400" dirty="0" err="1"/>
              <a:t>Open_world_assumption</a:t>
            </a:r>
            <a:endParaRPr lang="en-US" sz="2400" dirty="0"/>
          </a:p>
        </p:txBody>
      </p:sp>
      <p:sp>
        <p:nvSpPr>
          <p:cNvPr id="10" name="Rectangle 9"/>
          <p:cNvSpPr/>
          <p:nvPr/>
        </p:nvSpPr>
        <p:spPr>
          <a:xfrm>
            <a:off x="0" y="5347898"/>
            <a:ext cx="9144000" cy="9668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OWL 2 Structural Specification: </a:t>
            </a:r>
            <a:r>
              <a:rPr lang="pl-PL" sz="2400" dirty="0" smtClean="0"/>
              <a:t>http</a:t>
            </a:r>
            <a:r>
              <a:rPr lang="pl-PL" sz="2400" dirty="0"/>
              <a:t>://www.w3.org/TR/2009/REC-owl2-syntax-20091027/</a:t>
            </a:r>
            <a:endParaRPr lang="en-US" sz="2400" dirty="0"/>
          </a:p>
        </p:txBody>
      </p:sp>
    </p:spTree>
    <p:custDataLst>
      <p:tags r:id="rId1"/>
    </p:custDataLst>
    <p:extLst>
      <p:ext uri="{BB962C8B-B14F-4D97-AF65-F5344CB8AC3E}">
        <p14:creationId xmlns:p14="http://schemas.microsoft.com/office/powerpoint/2010/main" val="3284893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Acknowledgments</a:t>
            </a:r>
            <a:endParaRPr lang="en-US" sz="4400" dirty="0"/>
          </a:p>
        </p:txBody>
      </p:sp>
      <p:sp>
        <p:nvSpPr>
          <p:cNvPr id="3" name="Content Placeholder 2"/>
          <p:cNvSpPr txBox="1">
            <a:spLocks/>
          </p:cNvSpPr>
          <p:nvPr/>
        </p:nvSpPr>
        <p:spPr>
          <a:xfrm>
            <a:off x="251770" y="1376113"/>
            <a:ext cx="8448666" cy="45646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400" dirty="0" smtClean="0"/>
              <a:t>Some of the content is based form the OWL2 Web Ontology Language structural Specification and Functional-Style Syntax: </a:t>
            </a:r>
            <a:r>
              <a:rPr lang="en-US" sz="2400" dirty="0" smtClean="0">
                <a:hlinkClick r:id="rId3"/>
              </a:rPr>
              <a:t>http</a:t>
            </a:r>
            <a:r>
              <a:rPr lang="en-US" sz="2400" dirty="0">
                <a:hlinkClick r:id="rId3"/>
              </a:rPr>
              <a:t>://www.w3.org/TR/owl2-syntax</a:t>
            </a:r>
            <a:r>
              <a:rPr lang="en-US" sz="2400" dirty="0" smtClean="0">
                <a:hlinkClick r:id="rId3"/>
              </a:rPr>
              <a:t>/</a:t>
            </a:r>
            <a:endParaRPr lang="en-US" sz="2400" dirty="0"/>
          </a:p>
          <a:p>
            <a:pPr>
              <a:buFont typeface="Wingdings" charset="2"/>
              <a:buChar char="§"/>
            </a:pPr>
            <a:r>
              <a:rPr lang="en-US" sz="2400" dirty="0" smtClean="0"/>
              <a:t>Some of the examples are taken from the Protégé OWL tutorial V1.3</a:t>
            </a:r>
            <a:r>
              <a:rPr lang="en-US" sz="2400" dirty="0"/>
              <a:t>:</a:t>
            </a:r>
            <a:r>
              <a:rPr lang="en-US" sz="2400" dirty="0" smtClean="0">
                <a:hlinkClick r:id="rId4"/>
              </a:rPr>
              <a:t>http://owl.cs.manchester.ac.uk/tutorials/protegeowltutorial/resources/ProtegeOWLTutorialP4_v1_3.pdf</a:t>
            </a:r>
            <a:endParaRPr lang="en-US" sz="2400" dirty="0" smtClean="0"/>
          </a:p>
          <a:p>
            <a:pPr>
              <a:buFont typeface="Wingdings" charset="2"/>
              <a:buChar char="§"/>
            </a:pPr>
            <a:r>
              <a:rPr lang="en-US" sz="2400" dirty="0" smtClean="0"/>
              <a:t>Some </a:t>
            </a:r>
            <a:r>
              <a:rPr lang="en-US" sz="2400" dirty="0"/>
              <a:t>material references Matthew </a:t>
            </a:r>
            <a:r>
              <a:rPr lang="en-US" sz="2400" dirty="0" err="1"/>
              <a:t>Horridge</a:t>
            </a:r>
            <a:r>
              <a:rPr lang="en-US" sz="2400" dirty="0"/>
              <a:t> (2010) OWL Syntaxes. </a:t>
            </a:r>
            <a:r>
              <a:rPr lang="en-US" sz="2400" dirty="0" err="1" smtClean="0"/>
              <a:t>Ontogenesis.</a:t>
            </a:r>
            <a:r>
              <a:rPr lang="en-US" sz="2400" dirty="0" err="1" smtClean="0">
                <a:hlinkClick r:id="rId5"/>
              </a:rPr>
              <a:t>http</a:t>
            </a:r>
            <a:r>
              <a:rPr lang="en-US" sz="2400" dirty="0">
                <a:hlinkClick r:id="rId5"/>
              </a:rPr>
              <a:t>://ontogenesis.knowledgeblog.org/</a:t>
            </a:r>
            <a:r>
              <a:rPr lang="en-US" sz="2400" dirty="0" smtClean="0">
                <a:hlinkClick r:id="rId5"/>
              </a:rPr>
              <a:t>88</a:t>
            </a:r>
            <a:endParaRPr lang="en-US" sz="2400" dirty="0" smtClean="0"/>
          </a:p>
          <a:p>
            <a:pPr>
              <a:buFont typeface="Wingdings" charset="2"/>
              <a:buChar char="§"/>
            </a:pPr>
            <a:r>
              <a:rPr lang="en-US" sz="2400" dirty="0" smtClean="0"/>
              <a:t>Contributions from David </a:t>
            </a:r>
            <a:r>
              <a:rPr lang="en-US" sz="2400" dirty="0" err="1" smtClean="0"/>
              <a:t>Osumi</a:t>
            </a:r>
            <a:r>
              <a:rPr lang="en-US" sz="2400" dirty="0" smtClean="0"/>
              <a:t>-Sutherland, Carlo </a:t>
            </a:r>
            <a:r>
              <a:rPr lang="en-US" sz="2400" dirty="0" err="1" smtClean="0"/>
              <a:t>Torniai</a:t>
            </a:r>
            <a:r>
              <a:rPr lang="en-US" sz="2400" dirty="0" smtClean="0"/>
              <a:t>, and Matt Yoder </a:t>
            </a:r>
          </a:p>
          <a:p>
            <a:pPr>
              <a:buFont typeface="Wingdings" charset="2"/>
              <a:buChar char="§"/>
            </a:pPr>
            <a:endParaRPr lang="en-US" dirty="0" smtClean="0"/>
          </a:p>
          <a:p>
            <a:pPr>
              <a:buFont typeface="Wingdings" charset="2"/>
              <a:buChar char="§"/>
            </a:pPr>
            <a:endParaRPr lang="en-US" dirty="0"/>
          </a:p>
        </p:txBody>
      </p:sp>
    </p:spTree>
    <p:custDataLst>
      <p:tags r:id="rId1"/>
    </p:custDataLst>
    <p:extLst>
      <p:ext uri="{BB962C8B-B14F-4D97-AF65-F5344CB8AC3E}">
        <p14:creationId xmlns:p14="http://schemas.microsoft.com/office/powerpoint/2010/main" val="1274530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OWL 2 Basics (cont’d)</a:t>
            </a:r>
            <a:endParaRPr lang="en-US" sz="4000" dirty="0"/>
          </a:p>
        </p:txBody>
      </p:sp>
      <p:sp>
        <p:nvSpPr>
          <p:cNvPr id="3" name="Content Placeholder 2"/>
          <p:cNvSpPr>
            <a:spLocks noGrp="1"/>
          </p:cNvSpPr>
          <p:nvPr>
            <p:ph idx="1"/>
          </p:nvPr>
        </p:nvSpPr>
        <p:spPr>
          <a:xfrm>
            <a:off x="224972" y="1309267"/>
            <a:ext cx="8694058" cy="4985110"/>
          </a:xfrm>
        </p:spPr>
        <p:txBody>
          <a:bodyPr>
            <a:normAutofit/>
          </a:bodyPr>
          <a:lstStyle/>
          <a:p>
            <a:pPr>
              <a:buFont typeface="Wingdings" charset="2"/>
              <a:buChar char="§"/>
            </a:pPr>
            <a:r>
              <a:rPr lang="en-US" sz="2400" dirty="0" smtClean="0"/>
              <a:t>The things or objects about which knowledge is represented (e.g. Melissa, Matt, England) are called </a:t>
            </a:r>
            <a:r>
              <a:rPr lang="en-US" sz="2400" b="1" dirty="0" smtClean="0">
                <a:solidFill>
                  <a:schemeClr val="tx1"/>
                </a:solidFill>
              </a:rPr>
              <a:t>individuals (aka instances)</a:t>
            </a:r>
          </a:p>
          <a:p>
            <a:pPr>
              <a:buFont typeface="Wingdings" charset="2"/>
              <a:buChar char="§"/>
            </a:pPr>
            <a:r>
              <a:rPr lang="en-US" sz="2400" dirty="0" smtClean="0"/>
              <a:t>Group of things (e.g., female) are called </a:t>
            </a:r>
            <a:r>
              <a:rPr lang="en-US" sz="2400" b="1" dirty="0" smtClean="0">
                <a:solidFill>
                  <a:srgbClr val="18496B"/>
                </a:solidFill>
              </a:rPr>
              <a:t>classes</a:t>
            </a:r>
          </a:p>
          <a:p>
            <a:pPr>
              <a:buFont typeface="Wingdings" charset="2"/>
              <a:buChar char="§"/>
            </a:pPr>
            <a:r>
              <a:rPr lang="en-US" sz="2400" dirty="0" smtClean="0"/>
              <a:t>Relations between things (e.g. siblings) are called </a:t>
            </a:r>
            <a:r>
              <a:rPr lang="en-US" sz="2400" b="1" dirty="0" smtClean="0">
                <a:solidFill>
                  <a:srgbClr val="18496B"/>
                </a:solidFill>
              </a:rPr>
              <a:t>properties (aka relations, relationships)</a:t>
            </a:r>
          </a:p>
          <a:p>
            <a:pPr>
              <a:buFont typeface="Wingdings" charset="2"/>
              <a:buChar char="§"/>
            </a:pPr>
            <a:r>
              <a:rPr lang="en-US" sz="2400" dirty="0" smtClean="0"/>
              <a:t>Individuals, classes, and properties are called </a:t>
            </a:r>
            <a:r>
              <a:rPr lang="en-US" sz="2400" b="1" i="1" dirty="0" smtClean="0">
                <a:solidFill>
                  <a:srgbClr val="18496B"/>
                </a:solidFill>
              </a:rPr>
              <a:t>entities</a:t>
            </a:r>
          </a:p>
          <a:p>
            <a:pPr>
              <a:buFont typeface="Wingdings" charset="2"/>
              <a:buChar char="§"/>
            </a:pPr>
            <a:r>
              <a:rPr lang="en-US" sz="2400" dirty="0" smtClean="0"/>
              <a:t>How do we reference any of these entities</a:t>
            </a:r>
            <a:r>
              <a:rPr lang="en-US" sz="2400" i="1" dirty="0" smtClean="0"/>
              <a:t> ?</a:t>
            </a:r>
          </a:p>
          <a:p>
            <a:pPr lvl="1">
              <a:buFont typeface="Wingdings" charset="2"/>
              <a:buChar char="§"/>
            </a:pPr>
            <a:r>
              <a:rPr lang="en-US" sz="2000" dirty="0" smtClean="0"/>
              <a:t>Internationalized Resource Identifier (IRI)</a:t>
            </a:r>
          </a:p>
          <a:p>
            <a:pPr lvl="1">
              <a:buFont typeface="Wingdings" charset="2"/>
              <a:buChar char="§"/>
            </a:pPr>
            <a:r>
              <a:rPr lang="en-US" sz="2000" dirty="0"/>
              <a:t>Uniform Resource Identifier (URI)</a:t>
            </a:r>
          </a:p>
          <a:p>
            <a:pPr lvl="1">
              <a:buFont typeface="Wingdings" charset="2"/>
              <a:buChar char="§"/>
            </a:pPr>
            <a:endParaRPr lang="en-US" sz="2000" dirty="0"/>
          </a:p>
        </p:txBody>
      </p:sp>
    </p:spTree>
    <p:custDataLst>
      <p:tags r:id="rId1"/>
    </p:custDataLst>
    <p:extLst>
      <p:ext uri="{BB962C8B-B14F-4D97-AF65-F5344CB8AC3E}">
        <p14:creationId xmlns:p14="http://schemas.microsoft.com/office/powerpoint/2010/main" val="394866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IRI, URI, URL</a:t>
            </a:r>
            <a:endParaRPr lang="en-US" dirty="0"/>
          </a:p>
        </p:txBody>
      </p:sp>
      <p:sp>
        <p:nvSpPr>
          <p:cNvPr id="3" name="Content Placeholder 2"/>
          <p:cNvSpPr>
            <a:spLocks noGrp="1"/>
          </p:cNvSpPr>
          <p:nvPr>
            <p:ph type="body" idx="1"/>
          </p:nvPr>
        </p:nvSpPr>
        <p:spPr>
          <a:xfrm>
            <a:off x="283028" y="4545915"/>
            <a:ext cx="6981748" cy="888197"/>
          </a:xfrm>
        </p:spPr>
        <p:txBody>
          <a:bodyPr>
            <a:noAutofit/>
          </a:bodyPr>
          <a:lstStyle/>
          <a:p>
            <a:pPr marL="0" indent="0">
              <a:buNone/>
            </a:pPr>
            <a:r>
              <a:rPr lang="en-US" sz="2800" dirty="0" smtClean="0"/>
              <a:t>To talk about these “things” we have to have a way to uniquely refer to them. </a:t>
            </a:r>
            <a:endParaRPr lang="en-US" sz="2800" dirty="0"/>
          </a:p>
        </p:txBody>
      </p:sp>
    </p:spTree>
    <p:custDataLst>
      <p:tags r:id="rId1"/>
    </p:custDataLst>
    <p:extLst>
      <p:ext uri="{BB962C8B-B14F-4D97-AF65-F5344CB8AC3E}">
        <p14:creationId xmlns:p14="http://schemas.microsoft.com/office/powerpoint/2010/main" val="18020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752600"/>
            <a:ext cx="7798293" cy="2167129"/>
          </a:xfrm>
        </p:spPr>
        <p:txBody>
          <a:bodyPr>
            <a:noAutofit/>
          </a:bodyPr>
          <a:lstStyle/>
          <a:p>
            <a:pPr marL="0" indent="0">
              <a:buNone/>
            </a:pPr>
            <a:r>
              <a:rPr lang="en-US" sz="3600" dirty="0" smtClean="0"/>
              <a:t>Internationalized </a:t>
            </a:r>
            <a:r>
              <a:rPr lang="en-US" sz="3600" dirty="0"/>
              <a:t>Resource Identifier (IRI</a:t>
            </a:r>
            <a:r>
              <a:rPr lang="en-US" sz="3600" dirty="0" smtClean="0"/>
              <a:t>)</a:t>
            </a:r>
          </a:p>
          <a:p>
            <a:pPr marL="0" indent="0">
              <a:buNone/>
            </a:pPr>
            <a:endParaRPr lang="en-US" sz="3600" dirty="0"/>
          </a:p>
          <a:p>
            <a:pPr marL="0" indent="0">
              <a:buNone/>
            </a:pPr>
            <a:r>
              <a:rPr lang="en-US" sz="3600" dirty="0" smtClean="0"/>
              <a:t>Uniform </a:t>
            </a:r>
            <a:r>
              <a:rPr lang="en-US" sz="3600" dirty="0"/>
              <a:t>Resource Identifier (URI</a:t>
            </a:r>
            <a:r>
              <a:rPr lang="en-US" sz="3600" dirty="0" smtClean="0"/>
              <a:t>)</a:t>
            </a:r>
          </a:p>
          <a:p>
            <a:pPr marL="0" indent="0">
              <a:buNone/>
            </a:pPr>
            <a:endParaRPr lang="en-US" sz="3600" dirty="0"/>
          </a:p>
          <a:p>
            <a:pPr marL="0" indent="0">
              <a:buNone/>
            </a:pPr>
            <a:r>
              <a:rPr lang="en-US" sz="3600" dirty="0" smtClean="0"/>
              <a:t>Uniform </a:t>
            </a:r>
            <a:r>
              <a:rPr lang="en-US" sz="3600" dirty="0"/>
              <a:t>Resource Locator (URL)</a:t>
            </a:r>
          </a:p>
        </p:txBody>
      </p:sp>
      <p:sp>
        <p:nvSpPr>
          <p:cNvPr id="2" name="Title 1"/>
          <p:cNvSpPr>
            <a:spLocks noGrp="1"/>
          </p:cNvSpPr>
          <p:nvPr>
            <p:ph type="title"/>
          </p:nvPr>
        </p:nvSpPr>
        <p:spPr/>
        <p:txBody>
          <a:bodyPr>
            <a:normAutofit/>
          </a:bodyPr>
          <a:lstStyle/>
          <a:p>
            <a:r>
              <a:rPr lang="en-US" sz="4400" dirty="0" smtClean="0"/>
              <a:t>IRI, URI, URL</a:t>
            </a:r>
            <a:endParaRPr lang="en-US" sz="4400" dirty="0"/>
          </a:p>
        </p:txBody>
      </p:sp>
      <p:pic>
        <p:nvPicPr>
          <p:cNvPr id="5" name="Picture 4"/>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600" y="1600200"/>
            <a:ext cx="914400" cy="914400"/>
          </a:xfrm>
          <a:prstGeom prst="rect">
            <a:avLst/>
          </a:prstGeom>
        </p:spPr>
      </p:pic>
      <p:pic>
        <p:nvPicPr>
          <p:cNvPr id="6" name="Picture 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600" y="3581400"/>
            <a:ext cx="914400" cy="914400"/>
          </a:xfrm>
          <a:prstGeom prst="rect">
            <a:avLst/>
          </a:prstGeom>
        </p:spPr>
      </p:pic>
      <p:pic>
        <p:nvPicPr>
          <p:cNvPr id="7" name="Picture 6"/>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28600" y="4953000"/>
            <a:ext cx="914400" cy="914400"/>
          </a:xfrm>
          <a:prstGeom prst="rect">
            <a:avLst/>
          </a:prstGeom>
        </p:spPr>
      </p:pic>
    </p:spTree>
    <p:custDataLst>
      <p:tags r:id="rId1"/>
    </p:custDataLst>
    <p:extLst>
      <p:ext uri="{BB962C8B-B14F-4D97-AF65-F5344CB8AC3E}">
        <p14:creationId xmlns:p14="http://schemas.microsoft.com/office/powerpoint/2010/main" val="3269164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33400" y="1981200"/>
            <a:ext cx="8229600" cy="2475345"/>
          </a:xfrm>
        </p:spPr>
        <p:txBody>
          <a:bodyPr>
            <a:noAutofit/>
          </a:bodyPr>
          <a:lstStyle/>
          <a:p>
            <a:pPr>
              <a:buFont typeface="Wingdings" charset="2"/>
              <a:buChar char="§"/>
            </a:pPr>
            <a:r>
              <a:rPr lang="en-US" sz="2800" dirty="0" smtClean="0"/>
              <a:t> </a:t>
            </a:r>
            <a:r>
              <a:rPr lang="en-US" sz="2800" dirty="0"/>
              <a:t>A </a:t>
            </a:r>
            <a:r>
              <a:rPr lang="en-US" sz="2800" dirty="0">
                <a:solidFill>
                  <a:schemeClr val="accent5"/>
                </a:solidFill>
              </a:rPr>
              <a:t>uniform resource identifier (URI)</a:t>
            </a:r>
            <a:r>
              <a:rPr lang="en-US" sz="2800" dirty="0"/>
              <a:t> is a string of characters used to identify a name or a </a:t>
            </a:r>
            <a:r>
              <a:rPr lang="en-US" sz="2800" dirty="0" smtClean="0"/>
              <a:t>resource</a:t>
            </a:r>
          </a:p>
          <a:p>
            <a:pPr>
              <a:buFont typeface="Wingdings" charset="2"/>
              <a:buChar char="§"/>
            </a:pPr>
            <a:r>
              <a:rPr lang="en-US" sz="2800" dirty="0" smtClean="0"/>
              <a:t> URIs </a:t>
            </a:r>
            <a:r>
              <a:rPr lang="en-US" sz="2800" dirty="0"/>
              <a:t>can be classified as </a:t>
            </a:r>
            <a:r>
              <a:rPr lang="en-US" sz="2800" dirty="0">
                <a:solidFill>
                  <a:srgbClr val="4B5185"/>
                </a:solidFill>
              </a:rPr>
              <a:t>locators (URLs)</a:t>
            </a:r>
            <a:r>
              <a:rPr lang="en-US" sz="2800" dirty="0"/>
              <a:t>, as </a:t>
            </a:r>
            <a:r>
              <a:rPr lang="en-US" sz="2800" dirty="0">
                <a:solidFill>
                  <a:srgbClr val="4B5185"/>
                </a:solidFill>
              </a:rPr>
              <a:t>names (URNs)</a:t>
            </a:r>
            <a:r>
              <a:rPr lang="en-US" sz="2800" dirty="0"/>
              <a:t>, or as </a:t>
            </a:r>
            <a:r>
              <a:rPr lang="en-US" sz="2800" dirty="0" smtClean="0"/>
              <a:t>both</a:t>
            </a:r>
          </a:p>
          <a:p>
            <a:pPr>
              <a:buFont typeface="Wingdings" charset="2"/>
              <a:buChar char="§"/>
            </a:pPr>
            <a:r>
              <a:rPr lang="en-US" sz="2800" dirty="0" smtClean="0"/>
              <a:t> A </a:t>
            </a:r>
            <a:r>
              <a:rPr lang="en-US" sz="2800" dirty="0">
                <a:solidFill>
                  <a:srgbClr val="4B5185"/>
                </a:solidFill>
              </a:rPr>
              <a:t>uniform resource name (URN) </a:t>
            </a:r>
            <a:r>
              <a:rPr lang="en-US" sz="2800" dirty="0"/>
              <a:t>functions like a person's name, while a </a:t>
            </a:r>
            <a:r>
              <a:rPr lang="en-US" sz="2800" dirty="0">
                <a:solidFill>
                  <a:srgbClr val="4B5185"/>
                </a:solidFill>
              </a:rPr>
              <a:t>uniform resource locator (URL)</a:t>
            </a:r>
            <a:r>
              <a:rPr lang="en-US" sz="2800" dirty="0"/>
              <a:t> resembles that person's street </a:t>
            </a:r>
            <a:r>
              <a:rPr lang="en-US" sz="2800" dirty="0" smtClean="0"/>
              <a:t>address </a:t>
            </a:r>
          </a:p>
        </p:txBody>
      </p:sp>
      <p:sp>
        <p:nvSpPr>
          <p:cNvPr id="2" name="Title 1"/>
          <p:cNvSpPr>
            <a:spLocks noGrp="1"/>
          </p:cNvSpPr>
          <p:nvPr>
            <p:ph type="title"/>
          </p:nvPr>
        </p:nvSpPr>
        <p:spPr/>
        <p:txBody>
          <a:bodyPr>
            <a:normAutofit/>
          </a:bodyPr>
          <a:lstStyle/>
          <a:p>
            <a:r>
              <a:rPr lang="en-US" sz="4400" dirty="0" smtClean="0"/>
              <a:t>URI, URN, and URL</a:t>
            </a:r>
            <a:endParaRPr lang="en-US" sz="4400" dirty="0"/>
          </a:p>
        </p:txBody>
      </p:sp>
    </p:spTree>
    <p:custDataLst>
      <p:tags r:id="rId1"/>
    </p:custDataLst>
    <p:extLst>
      <p:ext uri="{BB962C8B-B14F-4D97-AF65-F5344CB8AC3E}">
        <p14:creationId xmlns:p14="http://schemas.microsoft.com/office/powerpoint/2010/main" val="8952393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D2K_OER_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D2K_OER_Theme" id="{6B553284-C2DC-41D2-A051-A6B60F6D44F4}" vid="{F353914E-6A9F-43FF-9C1B-E0B337DD4544}"/>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BD2K_OER_Theme.thmx</Template>
  <TotalTime>19524</TotalTime>
  <Words>2957</Words>
  <Application>Microsoft Office PowerPoint</Application>
  <PresentationFormat>On-screen Show (4:3)</PresentationFormat>
  <Paragraphs>411</Paragraphs>
  <Slides>51</Slides>
  <Notes>30</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BD2K_OER_Theme</vt:lpstr>
      <vt:lpstr>BD2K OER Dark</vt:lpstr>
      <vt:lpstr>An Introduction to OWL</vt:lpstr>
      <vt:lpstr>Learning Objectives</vt:lpstr>
      <vt:lpstr>What is OWL?</vt:lpstr>
      <vt:lpstr>What is OWL?</vt:lpstr>
      <vt:lpstr>OWL 2 Basics</vt:lpstr>
      <vt:lpstr>OWL 2 Basics (cont’d)</vt:lpstr>
      <vt:lpstr>IRI, URI, URL</vt:lpstr>
      <vt:lpstr>IRI, URI, URL</vt:lpstr>
      <vt:lpstr>URI, URN, and URL</vt:lpstr>
      <vt:lpstr>URI and URN</vt:lpstr>
      <vt:lpstr>URL</vt:lpstr>
      <vt:lpstr>URL</vt:lpstr>
      <vt:lpstr>IRI</vt:lpstr>
      <vt:lpstr>CURIES</vt:lpstr>
      <vt:lpstr>OWL document</vt:lpstr>
      <vt:lpstr>OWL Syntaxes</vt:lpstr>
      <vt:lpstr>OWL Syntaxes</vt:lpstr>
      <vt:lpstr>RDF Based Syntaxes: RDF/XML</vt:lpstr>
      <vt:lpstr>Example</vt:lpstr>
      <vt:lpstr>Different syntaxes</vt:lpstr>
      <vt:lpstr>PowerPoint Presentation</vt:lpstr>
      <vt:lpstr>Ontology document  (Anatomy of an OWL file)</vt:lpstr>
      <vt:lpstr>About XML Namespaces</vt:lpstr>
      <vt:lpstr>Namespace declaration</vt:lpstr>
      <vt:lpstr>Namespace declaration (cont’d)</vt:lpstr>
      <vt:lpstr>Namespace declaration (cont’d)</vt:lpstr>
      <vt:lpstr>Ontology Header</vt:lpstr>
      <vt:lpstr>Ontology Header (cont’d)</vt:lpstr>
      <vt:lpstr>Ontology Header (cont’d)</vt:lpstr>
      <vt:lpstr>Ontology Header (cont’d)</vt:lpstr>
      <vt:lpstr>Ontology Header (cont’d)</vt:lpstr>
      <vt:lpstr>Ontology Header (cont’d)</vt:lpstr>
      <vt:lpstr>Ontology Header (cont’d)</vt:lpstr>
      <vt:lpstr>Ontology Header (cont’d)</vt:lpstr>
      <vt:lpstr>Compact format using XML entities</vt:lpstr>
      <vt:lpstr>Recap</vt:lpstr>
      <vt:lpstr>Entities in OWL</vt:lpstr>
      <vt:lpstr>Individuals</vt:lpstr>
      <vt:lpstr>Classes and Subclasses</vt:lpstr>
      <vt:lpstr>PowerPoint Presentation</vt:lpstr>
      <vt:lpstr>Disjoint classes</vt:lpstr>
      <vt:lpstr>Open world assumption</vt:lpstr>
      <vt:lpstr>PowerPoint Presentation</vt:lpstr>
      <vt:lpstr>OWL Properties</vt:lpstr>
      <vt:lpstr>OWL Properties</vt:lpstr>
      <vt:lpstr>Object Properties</vt:lpstr>
      <vt:lpstr>Datatype Properties</vt:lpstr>
      <vt:lpstr>Annotation Properties</vt:lpstr>
      <vt:lpstr>Property Domain and Ranges in OWL</vt:lpstr>
      <vt:lpstr>PowerPoint Presentation</vt:lpstr>
      <vt:lpstr>Acknowledgments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OWL</dc:title>
  <dc:creator>Bjorn Pederson</dc:creator>
  <cp:lastModifiedBy>Bjorn</cp:lastModifiedBy>
  <cp:revision>539</cp:revision>
  <dcterms:created xsi:type="dcterms:W3CDTF">2012-01-27T20:11:30Z</dcterms:created>
  <dcterms:modified xsi:type="dcterms:W3CDTF">2016-06-03T20:41:06Z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55CC468F-C230-4875-8AD3-2BA2C934F8B6</vt:lpwstr>
  </property>
  <property fmtid="{D5CDD505-2E9C-101B-9397-08002B2CF9AE}" pid="3" name="ArticulatePath">
    <vt:lpwstr>BDK16-02_v2</vt:lpwstr>
  </property>
</Properties>
</file>